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7" r:id="rId2"/>
    <p:sldId id="340" r:id="rId3"/>
    <p:sldId id="441" r:id="rId4"/>
    <p:sldId id="345" r:id="rId5"/>
    <p:sldId id="430" r:id="rId6"/>
    <p:sldId id="431" r:id="rId7"/>
    <p:sldId id="432" r:id="rId8"/>
    <p:sldId id="438" r:id="rId9"/>
    <p:sldId id="439" r:id="rId10"/>
    <p:sldId id="433" r:id="rId11"/>
    <p:sldId id="434" r:id="rId12"/>
    <p:sldId id="435" r:id="rId13"/>
    <p:sldId id="436" r:id="rId14"/>
    <p:sldId id="440" r:id="rId15"/>
    <p:sldId id="442" r:id="rId16"/>
    <p:sldId id="387" r:id="rId17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E9278772-C80A-40E1-99E5-428C576173F9}">
          <p14:sldIdLst>
            <p14:sldId id="317"/>
            <p14:sldId id="340"/>
            <p14:sldId id="441"/>
            <p14:sldId id="345"/>
            <p14:sldId id="430"/>
            <p14:sldId id="431"/>
            <p14:sldId id="432"/>
            <p14:sldId id="438"/>
            <p14:sldId id="439"/>
            <p14:sldId id="433"/>
            <p14:sldId id="434"/>
            <p14:sldId id="435"/>
            <p14:sldId id="436"/>
            <p14:sldId id="440"/>
            <p14:sldId id="442"/>
          </p14:sldIdLst>
        </p14:section>
        <p14:section name="Abschnitt ohne Titel" id="{12605D6B-DB57-4F0F-83E5-73C7C38FFA8B}">
          <p14:sldIdLst>
            <p14:sldId id="38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73B"/>
    <a:srgbClr val="6E6E6E"/>
    <a:srgbClr val="006AB3"/>
    <a:srgbClr val="FAFAFA"/>
    <a:srgbClr val="F3F3F3"/>
    <a:srgbClr val="C5E1A5"/>
    <a:srgbClr val="0F73C3"/>
    <a:srgbClr val="006BAF"/>
    <a:srgbClr val="06FFFF"/>
    <a:srgbClr val="83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4306" autoAdjust="0"/>
  </p:normalViewPr>
  <p:slideViewPr>
    <p:cSldViewPr>
      <p:cViewPr>
        <p:scale>
          <a:sx n="118" d="100"/>
          <a:sy n="118" d="100"/>
        </p:scale>
        <p:origin x="-25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856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5659" cy="496411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8" y="4"/>
            <a:ext cx="2945659" cy="496411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200"/>
            </a:lvl1pPr>
          </a:lstStyle>
          <a:p>
            <a:fld id="{D0F9D6ED-9BE7-40FB-9EFD-C25BF1BE4A93}" type="datetimeFigureOut">
              <a:rPr lang="de-DE" smtClean="0"/>
              <a:pPr/>
              <a:t>06.07.2018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5" y="9430090"/>
            <a:ext cx="2945659" cy="496411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8" y="9430090"/>
            <a:ext cx="2945659" cy="496411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200"/>
            </a:lvl1pPr>
          </a:lstStyle>
          <a:p>
            <a:fld id="{847AD2AB-BB76-4160-BF1D-CA024551D3A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387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5659" cy="496411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8" y="4"/>
            <a:ext cx="2945659" cy="496411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200"/>
            </a:lvl1pPr>
          </a:lstStyle>
          <a:p>
            <a:fld id="{068FD3B8-6E77-4118-94FC-A63653E2B7E5}" type="datetimeFigureOut">
              <a:rPr lang="de-DE" smtClean="0"/>
              <a:pPr/>
              <a:t>06.07.2018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7" rIns="91415" bIns="4570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12"/>
            <a:ext cx="5438140" cy="4467701"/>
          </a:xfrm>
          <a:prstGeom prst="rect">
            <a:avLst/>
          </a:prstGeom>
        </p:spPr>
        <p:txBody>
          <a:bodyPr vert="horz" lIns="91415" tIns="45707" rIns="91415" bIns="45707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5" y="9430090"/>
            <a:ext cx="2945659" cy="496411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8" y="9430090"/>
            <a:ext cx="2945659" cy="496411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200"/>
            </a:lvl1pPr>
          </a:lstStyle>
          <a:p>
            <a:fld id="{8B7BEF1D-6DAE-45F6-9358-38CBC56BC5C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30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BEF1D-6DAE-45F6-9358-38CBC56BC5C7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5395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BEF1D-6DAE-45F6-9358-38CBC56BC5C7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07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091952"/>
            <a:ext cx="10363200" cy="752872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08239" y="2276872"/>
            <a:ext cx="8534400" cy="1656184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Name</a:t>
            </a:r>
          </a:p>
          <a:p>
            <a:r>
              <a:rPr lang="de-DE" dirty="0" smtClean="0"/>
              <a:t>Ort, Datum</a:t>
            </a:r>
          </a:p>
          <a:p>
            <a:endParaRPr lang="de-DE" dirty="0" smtClean="0"/>
          </a:p>
          <a:p>
            <a:r>
              <a:rPr lang="de-DE" dirty="0" smtClean="0"/>
              <a:t>Institut für Informatik</a:t>
            </a:r>
          </a:p>
          <a:p>
            <a:r>
              <a:rPr lang="de-DE" dirty="0" smtClean="0"/>
              <a:t>Heinrich-Heine-Universität Düsseldorf</a:t>
            </a:r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1" y="5343876"/>
            <a:ext cx="1945713" cy="8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Logo der FHöV NR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893" y="5589241"/>
            <a:ext cx="3023105" cy="45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39" y="5565230"/>
            <a:ext cx="3381452" cy="456058"/>
          </a:xfrm>
          <a:prstGeom prst="rect">
            <a:avLst/>
          </a:prstGeom>
        </p:spPr>
      </p:pic>
      <p:cxnSp>
        <p:nvCxnSpPr>
          <p:cNvPr id="10" name="Gerader Verbinder 9"/>
          <p:cNvCxnSpPr/>
          <p:nvPr userDrawn="1"/>
        </p:nvCxnSpPr>
        <p:spPr>
          <a:xfrm flipV="1">
            <a:off x="908239" y="1988840"/>
            <a:ext cx="10384675" cy="17180"/>
          </a:xfrm>
          <a:prstGeom prst="line">
            <a:avLst/>
          </a:prstGeom>
          <a:ln w="12700">
            <a:solidFill>
              <a:srgbClr val="006A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9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12192000" cy="692696"/>
          </a:xfrm>
          <a:prstGeom prst="rect">
            <a:avLst/>
          </a:prstGeom>
          <a:solidFill>
            <a:srgbClr val="233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143339" y="91889"/>
            <a:ext cx="12048661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idx="1"/>
          </p:nvPr>
        </p:nvSpPr>
        <p:spPr>
          <a:xfrm>
            <a:off x="540803" y="1371600"/>
            <a:ext cx="1115102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742950" indent="-285750">
              <a:buFont typeface="Symbol" panose="05050102010706020507" pitchFamily="18" charset="2"/>
              <a:buChar char="-"/>
              <a:defRPr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6172200"/>
            <a:ext cx="1531832" cy="38100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54400" y="6172200"/>
            <a:ext cx="6705600" cy="38100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10" name="Grafi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4096" y="4077072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45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3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679510" y="2564904"/>
            <a:ext cx="8832981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Neues Kapitel oder Ende</a:t>
            </a:r>
            <a:endParaRPr lang="de-DE" dirty="0"/>
          </a:p>
        </p:txBody>
      </p:sp>
      <p:pic>
        <p:nvPicPr>
          <p:cNvPr id="8" name="Grafi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4096" y="4077072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30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502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803" y="1081336"/>
            <a:ext cx="11151029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803" y="1772816"/>
            <a:ext cx="11151029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0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inbezirk.at/eisenstadt/politik/grosshoeflein-spvp-als-koalition-stimmt-im-gemeinderat-gegen-das-eigene-projekt-m12979048,2190334.html" TargetMode="External"/><Relationship Id="rId7" Type="http://schemas.openxmlformats.org/officeDocument/2006/relationships/hyperlink" Target="https://www.leitentscheidung-braunkohle.nrw/perspektiven/de/home/beteiligen/draftbill/47589/chap/5#chapter" TargetMode="External"/><Relationship Id="rId2" Type="http://schemas.openxmlformats.org/officeDocument/2006/relationships/hyperlink" Target="https://about.twitter.com/de/company/brand-resource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mpelhofer-feld.berlin.de/" TargetMode="External"/><Relationship Id="rId5" Type="http://schemas.openxmlformats.org/officeDocument/2006/relationships/hyperlink" Target="http://www.picstah.de/wp-content/uploads/2013/10/garzweiler-pano.jpg" TargetMode="External"/><Relationship Id="rId4" Type="http://schemas.openxmlformats.org/officeDocument/2006/relationships/hyperlink" Target="https://www.bz-berlin.de/data/uploads/2017/09/e00f086045f_1504769900-1920x1080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4899" y="548680"/>
            <a:ext cx="11280576" cy="1224136"/>
          </a:xfrm>
        </p:spPr>
        <p:txBody>
          <a:bodyPr/>
          <a:lstStyle/>
          <a:p>
            <a:pPr algn="ctr"/>
            <a:r>
              <a:rPr lang="en-US" sz="3000" dirty="0"/>
              <a:t>(Automated) Text Analysis of German Online Participation Projects with an Interdisciplinary Approach from Computer Science and Communication and Media Studies</a:t>
            </a:r>
            <a:endParaRPr lang="de-DE" sz="3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91544" y="4331836"/>
            <a:ext cx="7779253" cy="731280"/>
          </a:xfrm>
        </p:spPr>
        <p:txBody>
          <a:bodyPr/>
          <a:lstStyle/>
          <a:p>
            <a:pPr algn="ctr"/>
            <a:r>
              <a:rPr lang="de-DE" dirty="0" smtClean="0"/>
              <a:t>Special Session on </a:t>
            </a:r>
            <a:r>
              <a:rPr lang="de-DE" dirty="0" err="1" smtClean="0"/>
              <a:t>Computational</a:t>
            </a:r>
            <a:r>
              <a:rPr lang="de-DE" dirty="0" smtClean="0"/>
              <a:t> </a:t>
            </a:r>
            <a:r>
              <a:rPr lang="de-DE" dirty="0" err="1" smtClean="0"/>
              <a:t>Social</a:t>
            </a:r>
            <a:r>
              <a:rPr lang="de-DE" dirty="0" smtClean="0"/>
              <a:t> Science @ ECDA 2018</a:t>
            </a:r>
            <a:endParaRPr lang="de-DE" dirty="0"/>
          </a:p>
          <a:p>
            <a:pPr algn="ctr"/>
            <a:r>
              <a:rPr lang="de-DE" dirty="0"/>
              <a:t>Paderborn, </a:t>
            </a:r>
            <a:r>
              <a:rPr lang="de-DE" dirty="0" smtClean="0"/>
              <a:t>05.07.2018</a:t>
            </a:r>
          </a:p>
          <a:p>
            <a:pPr algn="ctr"/>
            <a:r>
              <a:rPr lang="de-DE" dirty="0" err="1" smtClean="0"/>
              <a:t>Slides</a:t>
            </a:r>
            <a:r>
              <a:rPr lang="de-DE" dirty="0" smtClean="0"/>
              <a:t>: </a:t>
            </a:r>
            <a:r>
              <a:rPr lang="de-DE" dirty="0"/>
              <a:t>https://www.liebeck.io/talks</a:t>
            </a:r>
          </a:p>
          <a:p>
            <a:pPr algn="ctr"/>
            <a:endParaRPr lang="de-DE" dirty="0"/>
          </a:p>
          <a:p>
            <a:pPr algn="ctr"/>
            <a:endParaRPr lang="de-DE" sz="2400" dirty="0"/>
          </a:p>
          <a:p>
            <a:pPr algn="ctr"/>
            <a:endParaRPr lang="de-DE" sz="2200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1343472" y="2276872"/>
            <a:ext cx="4248472" cy="1944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 smtClean="0"/>
              <a:t>Matthias </a:t>
            </a:r>
            <a:r>
              <a:rPr lang="de-DE" sz="2400" dirty="0" err="1" smtClean="0"/>
              <a:t>Liebeck</a:t>
            </a:r>
            <a:endParaRPr lang="de-DE" sz="2400" dirty="0" smtClean="0"/>
          </a:p>
          <a:p>
            <a:pPr algn="ctr"/>
            <a:r>
              <a:rPr lang="de-DE" sz="2000" dirty="0" smtClean="0"/>
              <a:t>Computer Science</a:t>
            </a:r>
          </a:p>
          <a:p>
            <a:pPr algn="ctr"/>
            <a:r>
              <a:rPr lang="de-DE" sz="2000" dirty="0"/>
              <a:t>Heinrich Heine University Düsseldorf</a:t>
            </a:r>
          </a:p>
          <a:p>
            <a:pPr algn="ctr"/>
            <a:endParaRPr lang="de-DE" sz="2000" dirty="0" smtClean="0"/>
          </a:p>
          <a:p>
            <a:pPr algn="ctr"/>
            <a:endParaRPr lang="de-DE" sz="2400" dirty="0" smtClean="0"/>
          </a:p>
          <a:p>
            <a:pPr algn="ctr"/>
            <a:endParaRPr lang="de-DE" sz="22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3501007"/>
            <a:ext cx="360041" cy="36004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711625" y="3491716"/>
            <a:ext cx="198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@</a:t>
            </a:r>
            <a:r>
              <a:rPr lang="de-DE" dirty="0" err="1" smtClean="0"/>
              <a:t>matthiasliebeck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01" y="3501007"/>
            <a:ext cx="360041" cy="36004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560842" y="3491716"/>
            <a:ext cx="198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@</a:t>
            </a:r>
            <a:r>
              <a:rPr lang="de-DE" dirty="0" err="1"/>
              <a:t>kathaesa</a:t>
            </a:r>
            <a:endParaRPr lang="de-DE" dirty="0"/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5740230" y="2303750"/>
            <a:ext cx="4460226" cy="926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 smtClean="0"/>
              <a:t>Katharina Esau</a:t>
            </a:r>
          </a:p>
          <a:p>
            <a:pPr algn="ctr"/>
            <a:r>
              <a:rPr lang="de-DE" sz="2000" dirty="0" smtClean="0"/>
              <a:t>Communication </a:t>
            </a:r>
            <a:r>
              <a:rPr lang="de-DE" sz="2000" dirty="0" err="1" smtClean="0"/>
              <a:t>and</a:t>
            </a:r>
            <a:r>
              <a:rPr lang="de-DE" sz="2000" dirty="0" smtClean="0"/>
              <a:t> Media Studies</a:t>
            </a:r>
          </a:p>
          <a:p>
            <a:pPr algn="ctr"/>
            <a:r>
              <a:rPr lang="de-DE" sz="2000" dirty="0"/>
              <a:t>Heinrich Heine University Düsseldorf</a:t>
            </a:r>
          </a:p>
          <a:p>
            <a:pPr algn="ctr"/>
            <a:endParaRPr lang="de-DE" sz="2000" dirty="0" smtClean="0"/>
          </a:p>
          <a:p>
            <a:pPr algn="ctr"/>
            <a:endParaRPr lang="de-DE" sz="2400" dirty="0" smtClean="0"/>
          </a:p>
          <a:p>
            <a:pPr algn="ctr"/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8712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Technology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Annotation </a:t>
            </a:r>
            <a:r>
              <a:rPr lang="de-DE" dirty="0" err="1" smtClean="0"/>
              <a:t>tool</a:t>
            </a:r>
            <a:r>
              <a:rPr lang="de-DE" dirty="0"/>
              <a:t>: brat rapid </a:t>
            </a:r>
            <a:r>
              <a:rPr lang="de-DE" dirty="0" err="1"/>
              <a:t>annotation</a:t>
            </a:r>
            <a:r>
              <a:rPr lang="de-DE" dirty="0"/>
              <a:t> </a:t>
            </a:r>
            <a:r>
              <a:rPr lang="de-DE" dirty="0" err="1"/>
              <a:t>tool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54" y="2492896"/>
            <a:ext cx="6204695" cy="220405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2355347"/>
            <a:ext cx="4938736" cy="247915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609574" y="482747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annotated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content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214045" y="482747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Variable </a:t>
            </a:r>
            <a:r>
              <a:rPr lang="de-DE" dirty="0" err="1" smtClean="0"/>
              <a:t>selection</a:t>
            </a:r>
            <a:r>
              <a:rPr lang="de-DE" dirty="0" smtClean="0"/>
              <a:t> </a:t>
            </a:r>
            <a:r>
              <a:rPr lang="de-DE" dirty="0" err="1" smtClean="0"/>
              <a:t>dialog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22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Technology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Warning</a:t>
            </a:r>
            <a:r>
              <a:rPr lang="de-DE" dirty="0" smtClean="0"/>
              <a:t> </a:t>
            </a:r>
            <a:r>
              <a:rPr lang="de-DE" dirty="0" err="1" smtClean="0"/>
              <a:t>tool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freely</a:t>
            </a:r>
            <a:r>
              <a:rPr lang="de-DE" dirty="0" smtClean="0"/>
              <a:t> </a:t>
            </a:r>
            <a:r>
              <a:rPr lang="de-DE" dirty="0" err="1" smtClean="0"/>
              <a:t>assignable</a:t>
            </a:r>
            <a:r>
              <a:rPr lang="de-DE" dirty="0" smtClean="0"/>
              <a:t> </a:t>
            </a:r>
            <a:r>
              <a:rPr lang="de-DE" dirty="0" err="1" smtClean="0"/>
              <a:t>spans</a:t>
            </a:r>
            <a:r>
              <a:rPr lang="de-DE" dirty="0" smtClean="0"/>
              <a:t> in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annotation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also </a:t>
            </a:r>
            <a:r>
              <a:rPr lang="de-DE" dirty="0" err="1" smtClean="0"/>
              <a:t>annotated</a:t>
            </a:r>
            <a:r>
              <a:rPr lang="de-DE" dirty="0" smtClean="0"/>
              <a:t> </a:t>
            </a:r>
            <a:r>
              <a:rPr lang="de-DE" dirty="0" err="1" smtClean="0"/>
              <a:t>metadata</a:t>
            </a:r>
            <a:r>
              <a:rPr lang="de-DE" dirty="0" smtClean="0"/>
              <a:t>, e.g.,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author‘s</a:t>
            </a:r>
            <a:r>
              <a:rPr lang="de-DE" dirty="0" smtClean="0"/>
              <a:t> </a:t>
            </a:r>
            <a:r>
              <a:rPr lang="de-DE" dirty="0" err="1" smtClean="0"/>
              <a:t>gender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wrote</a:t>
            </a:r>
            <a:r>
              <a:rPr lang="de-DE" dirty="0" smtClean="0"/>
              <a:t> a </a:t>
            </a:r>
            <a:r>
              <a:rPr lang="de-DE" dirty="0" err="1" smtClean="0"/>
              <a:t>warning</a:t>
            </a:r>
            <a:r>
              <a:rPr lang="de-DE" dirty="0" smtClean="0"/>
              <a:t> </a:t>
            </a:r>
            <a:r>
              <a:rPr lang="de-DE" dirty="0" err="1" smtClean="0"/>
              <a:t>tool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parses</a:t>
            </a:r>
            <a:r>
              <a:rPr lang="de-DE" dirty="0" smtClean="0"/>
              <a:t> </a:t>
            </a:r>
            <a:r>
              <a:rPr lang="de-DE" dirty="0" err="1" smtClean="0"/>
              <a:t>annotations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r>
              <a:rPr lang="de-DE" dirty="0" smtClean="0"/>
              <a:t> out </a:t>
            </a:r>
            <a:r>
              <a:rPr lang="de-DE" dirty="0" err="1" smtClean="0"/>
              <a:t>errors</a:t>
            </a:r>
            <a:r>
              <a:rPr lang="de-DE" dirty="0" smtClean="0"/>
              <a:t>, e.g., </a:t>
            </a:r>
            <a:r>
              <a:rPr lang="de-DE" dirty="0" err="1" smtClean="0"/>
              <a:t>missing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overlapping</a:t>
            </a:r>
            <a:r>
              <a:rPr lang="de-DE" dirty="0" smtClean="0"/>
              <a:t> </a:t>
            </a:r>
            <a:r>
              <a:rPr lang="de-DE" dirty="0" err="1" smtClean="0"/>
              <a:t>annotations</a:t>
            </a:r>
            <a:r>
              <a:rPr lang="de-DE" dirty="0" smtClean="0"/>
              <a:t>.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916" y="3238500"/>
            <a:ext cx="95250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Technology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HTML </a:t>
            </a:r>
            <a:r>
              <a:rPr lang="de-DE" dirty="0" err="1" smtClean="0"/>
              <a:t>visualization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annotions</a:t>
            </a:r>
            <a:r>
              <a:rPr lang="de-DE" dirty="0" smtClean="0"/>
              <a:t>,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annotation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afterwards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844824"/>
            <a:ext cx="9400184" cy="481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Machine</a:t>
            </a:r>
            <a:r>
              <a:rPr lang="de-DE" dirty="0" smtClean="0"/>
              <a:t> Learning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Previous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THF </a:t>
            </a:r>
            <a:r>
              <a:rPr lang="de-DE" dirty="0" err="1" smtClean="0"/>
              <a:t>corpus</a:t>
            </a:r>
            <a:r>
              <a:rPr lang="de-DE" dirty="0" smtClean="0"/>
              <a:t> in </a:t>
            </a:r>
            <a:r>
              <a:rPr lang="de-DE" dirty="0" err="1" smtClean="0"/>
              <a:t>terms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macro-averaged</a:t>
            </a:r>
            <a:r>
              <a:rPr lang="de-DE" dirty="0" smtClean="0"/>
              <a:t> F1: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r>
              <a:rPr lang="de-DE" dirty="0" smtClean="0"/>
              <a:t> on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corpora</a:t>
            </a:r>
            <a:r>
              <a:rPr lang="de-DE" dirty="0" smtClean="0"/>
              <a:t> (</a:t>
            </a:r>
            <a:r>
              <a:rPr lang="de-DE" dirty="0" err="1" smtClean="0"/>
              <a:t>inluding</a:t>
            </a:r>
            <a:r>
              <a:rPr lang="de-DE" dirty="0" smtClean="0"/>
              <a:t> </a:t>
            </a:r>
            <a:r>
              <a:rPr lang="de-DE" dirty="0" err="1" smtClean="0"/>
              <a:t>cross</a:t>
            </a:r>
            <a:r>
              <a:rPr lang="de-DE" dirty="0" smtClean="0"/>
              <a:t>-dataset </a:t>
            </a:r>
            <a:r>
              <a:rPr lang="de-DE" dirty="0" err="1" smtClean="0"/>
              <a:t>experiments</a:t>
            </a:r>
            <a:r>
              <a:rPr lang="de-DE" dirty="0" smtClean="0"/>
              <a:t>)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being</a:t>
            </a:r>
            <a:r>
              <a:rPr lang="de-DE" dirty="0" smtClean="0"/>
              <a:t> </a:t>
            </a:r>
            <a:r>
              <a:rPr lang="de-DE" dirty="0" err="1" smtClean="0"/>
              <a:t>repeated</a:t>
            </a:r>
            <a:r>
              <a:rPr lang="de-DE" dirty="0" smtClean="0"/>
              <a:t> in a </a:t>
            </a:r>
            <a:r>
              <a:rPr lang="de-DE" dirty="0" err="1" smtClean="0"/>
              <a:t>student‘s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</a:t>
            </a:r>
            <a:r>
              <a:rPr lang="de-DE" dirty="0" err="1" smtClean="0"/>
              <a:t>thesis</a:t>
            </a:r>
            <a:r>
              <a:rPr lang="de-DE" dirty="0" smtClean="0"/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787750"/>
              </p:ext>
            </p:extLst>
          </p:nvPr>
        </p:nvGraphicFramePr>
        <p:xfrm>
          <a:off x="2005361" y="2564904"/>
          <a:ext cx="812799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78195501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89994565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04911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Method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Identify</a:t>
                      </a:r>
                      <a:r>
                        <a:rPr lang="de-DE" dirty="0" smtClean="0"/>
                        <a:t> argumentative </a:t>
                      </a:r>
                      <a:r>
                        <a:rPr lang="de-DE" dirty="0" err="1" smtClean="0"/>
                        <a:t>sentences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Classify</a:t>
                      </a:r>
                      <a:r>
                        <a:rPr lang="de-DE" baseline="0" dirty="0" smtClean="0"/>
                        <a:t> argumentative </a:t>
                      </a:r>
                      <a:r>
                        <a:rPr lang="de-DE" baseline="0" dirty="0" err="1" smtClean="0"/>
                        <a:t>sentences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4434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Classical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machine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learning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69.71%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67.26%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0290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Deep</a:t>
                      </a:r>
                      <a:r>
                        <a:rPr lang="de-DE" dirty="0" smtClean="0"/>
                        <a:t> Learning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68.51%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68.59%</a:t>
                      </a:r>
                      <a:endParaRPr lang="de-D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3428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2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Advantages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/>
              <a:t>P</a:t>
            </a:r>
            <a:r>
              <a:rPr lang="de-DE" dirty="0" smtClean="0"/>
              <a:t>roblems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Interdisciplinary</a:t>
            </a:r>
            <a:r>
              <a:rPr lang="de-DE" dirty="0" smtClean="0"/>
              <a:t> </a:t>
            </a:r>
            <a:r>
              <a:rPr lang="de-DE" dirty="0"/>
              <a:t>T</a:t>
            </a:r>
            <a:r>
              <a:rPr lang="de-DE" dirty="0" smtClean="0"/>
              <a:t>eams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00056" y="1511968"/>
            <a:ext cx="4619093" cy="4648200"/>
          </a:xfrm>
        </p:spPr>
        <p:txBody>
          <a:bodyPr/>
          <a:lstStyle/>
          <a:p>
            <a:pPr marL="0" indent="0" algn="ctr">
              <a:buNone/>
            </a:pPr>
            <a:r>
              <a:rPr lang="de-DE" b="1" u="sng" dirty="0" smtClean="0"/>
              <a:t>Problems:</a:t>
            </a:r>
          </a:p>
          <a:p>
            <a:endParaRPr lang="de-DE" dirty="0" smtClean="0"/>
          </a:p>
          <a:p>
            <a:r>
              <a:rPr lang="de-DE" dirty="0" smtClean="0"/>
              <a:t>“</a:t>
            </a:r>
            <a:r>
              <a:rPr lang="de-DE" dirty="0" err="1" smtClean="0"/>
              <a:t>warm-up</a:t>
            </a:r>
            <a:r>
              <a:rPr lang="de-DE" dirty="0" smtClean="0"/>
              <a:t> time“ </a:t>
            </a:r>
            <a:r>
              <a:rPr lang="de-DE" dirty="0" err="1" smtClean="0"/>
              <a:t>necessary</a:t>
            </a:r>
            <a:endParaRPr lang="de-DE" dirty="0" smtClean="0"/>
          </a:p>
          <a:p>
            <a:r>
              <a:rPr lang="de-DE" dirty="0" err="1" smtClean="0"/>
              <a:t>difficult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find </a:t>
            </a:r>
            <a:r>
              <a:rPr lang="de-DE" dirty="0" err="1" smtClean="0"/>
              <a:t>team</a:t>
            </a:r>
            <a:r>
              <a:rPr lang="de-DE" dirty="0" smtClean="0"/>
              <a:t> </a:t>
            </a:r>
            <a:r>
              <a:rPr lang="de-DE" dirty="0" err="1" smtClean="0"/>
              <a:t>members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goal</a:t>
            </a:r>
            <a:endParaRPr lang="de-DE" dirty="0" smtClean="0"/>
          </a:p>
          <a:p>
            <a:r>
              <a:rPr lang="de-DE" dirty="0" err="1" smtClean="0"/>
              <a:t>depending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discipline</a:t>
            </a:r>
            <a:r>
              <a:rPr lang="de-DE" dirty="0" smtClean="0"/>
              <a:t>,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difficult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accepted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community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693203" y="1524000"/>
            <a:ext cx="4619093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b="1" u="sng" dirty="0" smtClean="0"/>
              <a:t>Advantages:</a:t>
            </a:r>
          </a:p>
          <a:p>
            <a:endParaRPr lang="de-DE" dirty="0" smtClean="0"/>
          </a:p>
          <a:p>
            <a:r>
              <a:rPr lang="de-DE" dirty="0" err="1" smtClean="0"/>
              <a:t>ability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learn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approaches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fields</a:t>
            </a:r>
            <a:endParaRPr lang="de-DE" dirty="0" smtClean="0"/>
          </a:p>
          <a:p>
            <a:r>
              <a:rPr lang="de-DE" dirty="0" err="1" smtClean="0"/>
              <a:t>strengthens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understanding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one‘s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discipline</a:t>
            </a:r>
            <a:endParaRPr lang="de-DE" dirty="0" smtClean="0"/>
          </a:p>
          <a:p>
            <a:r>
              <a:rPr lang="de-DE" dirty="0" err="1" smtClean="0"/>
              <a:t>fun</a:t>
            </a:r>
            <a:r>
              <a:rPr lang="de-DE" dirty="0" smtClean="0"/>
              <a:t> ;-)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706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Questions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0660063" y="6172200"/>
            <a:ext cx="1531937" cy="3810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3647728" y="6021288"/>
            <a:ext cx="351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Slides</a:t>
            </a:r>
            <a:r>
              <a:rPr lang="de-DE" dirty="0">
                <a:solidFill>
                  <a:schemeClr val="bg1"/>
                </a:solidFill>
              </a:rPr>
              <a:t>: https://</a:t>
            </a:r>
            <a:r>
              <a:rPr lang="de-DE" dirty="0" smtClean="0">
                <a:solidFill>
                  <a:schemeClr val="bg1"/>
                </a:solidFill>
              </a:rPr>
              <a:t>www.liebeck.io/talks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Images </a:t>
            </a:r>
            <a:r>
              <a:rPr lang="de-DE" dirty="0" err="1" smtClean="0"/>
              <a:t>Sources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b="1" dirty="0" smtClean="0"/>
              <a:t>Image </a:t>
            </a:r>
            <a:r>
              <a:rPr lang="de-DE" sz="1400" b="1" dirty="0" err="1" smtClean="0"/>
              <a:t>sources</a:t>
            </a:r>
            <a:r>
              <a:rPr lang="de-DE" sz="1400" b="1" dirty="0" smtClean="0"/>
              <a:t>:</a:t>
            </a:r>
          </a:p>
          <a:p>
            <a:r>
              <a:rPr lang="de-DE" sz="1400" dirty="0" smtClean="0"/>
              <a:t>Twitter </a:t>
            </a:r>
            <a:r>
              <a:rPr lang="de-DE" sz="1400" dirty="0"/>
              <a:t>Logos: Official Twitter Media </a:t>
            </a:r>
            <a:r>
              <a:rPr lang="de-DE" sz="1400" dirty="0" err="1"/>
              <a:t>Presskit</a:t>
            </a:r>
            <a:r>
              <a:rPr lang="de-DE" sz="1400" dirty="0"/>
              <a:t> (</a:t>
            </a:r>
            <a:r>
              <a:rPr lang="de-DE" sz="1400" dirty="0">
                <a:hlinkClick r:id="rId2"/>
              </a:rPr>
              <a:t>https://about.twitter.com/de/company/brand-resources.html</a:t>
            </a:r>
            <a:r>
              <a:rPr lang="de-DE" sz="1400" dirty="0"/>
              <a:t>)</a:t>
            </a:r>
          </a:p>
          <a:p>
            <a:r>
              <a:rPr lang="de-DE" sz="1400" dirty="0"/>
              <a:t>Gemeinderat: </a:t>
            </a:r>
            <a:r>
              <a:rPr lang="de-DE" sz="1400" dirty="0">
                <a:hlinkClick r:id="rId3"/>
              </a:rPr>
              <a:t>https://www.meinbezirk.at/eisenstadt/politik/grosshoeflein-spvp-als-koalition-stimmt-im-gemeinderat-gegen-das-eigene-projekt-m12979048,2190334.html</a:t>
            </a:r>
            <a:r>
              <a:rPr lang="de-DE" sz="1400" dirty="0"/>
              <a:t> </a:t>
            </a:r>
          </a:p>
          <a:p>
            <a:r>
              <a:rPr lang="de-DE" sz="1400" dirty="0"/>
              <a:t>THF: </a:t>
            </a:r>
            <a:r>
              <a:rPr lang="de-DE" sz="1400" dirty="0">
                <a:hlinkClick r:id="rId4"/>
              </a:rPr>
              <a:t>https://</a:t>
            </a:r>
            <a:r>
              <a:rPr lang="de-DE" sz="1400" dirty="0" smtClean="0">
                <a:hlinkClick r:id="rId4"/>
              </a:rPr>
              <a:t>www.bz-berlin.de/data/uploads/2017/09/e00f086045f_1504769900-1920x1080.jpg</a:t>
            </a:r>
            <a:r>
              <a:rPr lang="de-DE" sz="1400" dirty="0" smtClean="0"/>
              <a:t> </a:t>
            </a:r>
            <a:endParaRPr lang="de-DE" sz="1400" dirty="0"/>
          </a:p>
          <a:p>
            <a:r>
              <a:rPr lang="de-DE" sz="1400" dirty="0"/>
              <a:t>Garzweiler: </a:t>
            </a:r>
            <a:r>
              <a:rPr lang="de-DE" sz="1400" dirty="0">
                <a:hlinkClick r:id="rId5"/>
              </a:rPr>
              <a:t>http://www.picstah.de/wp-content/uploads/2013/10/garzweiler-pano.jpg</a:t>
            </a:r>
            <a:endParaRPr lang="de-DE" sz="1400" dirty="0"/>
          </a:p>
          <a:p>
            <a:r>
              <a:rPr lang="de-DE" sz="1400" dirty="0" smtClean="0"/>
              <a:t>Screenshot </a:t>
            </a:r>
            <a:r>
              <a:rPr lang="de-DE" sz="1400" dirty="0"/>
              <a:t>von </a:t>
            </a:r>
            <a:r>
              <a:rPr lang="de-DE" sz="1400" dirty="0">
                <a:hlinkClick r:id="rId6"/>
              </a:rPr>
              <a:t>https://tempelhofer-feld.berlin.de</a:t>
            </a:r>
            <a:r>
              <a:rPr lang="de-DE" sz="1400" dirty="0"/>
              <a:t> </a:t>
            </a:r>
            <a:endParaRPr lang="de-DE" sz="1400" dirty="0" smtClean="0"/>
          </a:p>
          <a:p>
            <a:r>
              <a:rPr lang="de-DE" sz="1400" dirty="0" smtClean="0"/>
              <a:t>Screenshot </a:t>
            </a:r>
            <a:r>
              <a:rPr lang="de-DE" sz="1400" dirty="0"/>
              <a:t>von </a:t>
            </a:r>
            <a:r>
              <a:rPr lang="de-DE" sz="1400" dirty="0" err="1" smtClean="0">
                <a:hlinkClick r:id="rId7"/>
              </a:rPr>
              <a:t>leitentscheidung-braunkohle.nrw</a:t>
            </a:r>
            <a:endParaRPr lang="de-DE" sz="1400" dirty="0" smtClean="0"/>
          </a:p>
          <a:p>
            <a:r>
              <a:rPr lang="de-DE" sz="1400" dirty="0" smtClean="0"/>
              <a:t>Argument </a:t>
            </a:r>
            <a:r>
              <a:rPr lang="de-DE" sz="1400" dirty="0" err="1" smtClean="0"/>
              <a:t>model</a:t>
            </a:r>
            <a:r>
              <a:rPr lang="de-DE" sz="1400" dirty="0" smtClean="0"/>
              <a:t>: </a:t>
            </a:r>
            <a:r>
              <a:rPr lang="de-DE" sz="1400" dirty="0" err="1" smtClean="0"/>
              <a:t>Liebeck</a:t>
            </a:r>
            <a:r>
              <a:rPr lang="de-DE" sz="1400" dirty="0" smtClean="0"/>
              <a:t> et. al, 2016</a:t>
            </a:r>
          </a:p>
          <a:p>
            <a:endParaRPr lang="de-DE" sz="1400" dirty="0"/>
          </a:p>
          <a:p>
            <a:pPr marL="0" indent="0">
              <a:buNone/>
            </a:pPr>
            <a:r>
              <a:rPr lang="de-DE" sz="1400" b="1" dirty="0" smtClean="0"/>
              <a:t>References:</a:t>
            </a:r>
          </a:p>
          <a:p>
            <a:r>
              <a:rPr lang="de-DE" sz="1400" dirty="0"/>
              <a:t>Ivan </a:t>
            </a:r>
            <a:r>
              <a:rPr lang="de-DE" sz="1400" dirty="0" err="1"/>
              <a:t>Habernal</a:t>
            </a:r>
            <a:r>
              <a:rPr lang="de-DE" sz="1400" dirty="0"/>
              <a:t>, Judith </a:t>
            </a:r>
            <a:r>
              <a:rPr lang="de-DE" sz="1400" dirty="0" err="1"/>
              <a:t>Eckle</a:t>
            </a:r>
            <a:r>
              <a:rPr lang="de-DE" sz="1400" dirty="0"/>
              <a:t>-Kohler, and Iryna </a:t>
            </a:r>
            <a:r>
              <a:rPr lang="de-DE" sz="1400" dirty="0" err="1"/>
              <a:t>Gurevych</a:t>
            </a:r>
            <a:r>
              <a:rPr lang="de-DE" sz="1400" dirty="0"/>
              <a:t> (2014). </a:t>
            </a:r>
            <a:r>
              <a:rPr lang="de-DE" sz="1400" dirty="0" smtClean="0"/>
              <a:t>“</a:t>
            </a:r>
            <a:r>
              <a:rPr lang="en-US" sz="1400" dirty="0"/>
              <a:t>Argumentation Mining on the Web from Information Seeking Perspective</a:t>
            </a:r>
            <a:r>
              <a:rPr lang="de-DE" sz="1400" dirty="0" smtClean="0"/>
              <a:t>”. </a:t>
            </a:r>
            <a:r>
              <a:rPr lang="de-DE" sz="1400" dirty="0"/>
              <a:t>In: </a:t>
            </a:r>
            <a:r>
              <a:rPr lang="en-US" sz="1400" dirty="0"/>
              <a:t>Proceedings of the Workshop on Frontiers and Connections between Argumentation Theory and Natural Language Processing, pp. </a:t>
            </a:r>
            <a:r>
              <a:rPr lang="en-US" sz="1400" dirty="0" smtClean="0"/>
              <a:t>26–39</a:t>
            </a:r>
            <a:endParaRPr lang="de-DE" sz="1400" b="1" dirty="0" smtClean="0">
              <a:solidFill>
                <a:schemeClr val="accent2"/>
              </a:solidFill>
            </a:endParaRPr>
          </a:p>
          <a:p>
            <a:r>
              <a:rPr lang="en-US" sz="1400" dirty="0"/>
              <a:t>Stephen </a:t>
            </a:r>
            <a:r>
              <a:rPr lang="en-US" sz="1400" dirty="0" err="1"/>
              <a:t>Toulmin</a:t>
            </a:r>
            <a:r>
              <a:rPr lang="en-US" sz="1400" dirty="0"/>
              <a:t> (1958). The Uses of Argument. Cambridge University Press. </a:t>
            </a:r>
            <a:endParaRPr lang="en-US" sz="1400" dirty="0" smtClean="0"/>
          </a:p>
          <a:p>
            <a:r>
              <a:rPr lang="de-DE" sz="1400" dirty="0" smtClean="0"/>
              <a:t>Matthias </a:t>
            </a:r>
            <a:r>
              <a:rPr lang="de-DE" sz="1400" dirty="0"/>
              <a:t>Liebeck, </a:t>
            </a:r>
            <a:r>
              <a:rPr lang="de-DE" sz="1400" dirty="0" smtClean="0"/>
              <a:t>Katharina Esau, and Stefan Conrad  (2016). “</a:t>
            </a:r>
            <a:r>
              <a:rPr lang="en-US" sz="1400" dirty="0"/>
              <a:t>What to Do with an Airport? Mining Arguments in the German Online Participation Project </a:t>
            </a:r>
            <a:r>
              <a:rPr lang="en-US" sz="1400" dirty="0" err="1"/>
              <a:t>Tempelhofer</a:t>
            </a:r>
            <a:r>
              <a:rPr lang="en-US" sz="1400" dirty="0"/>
              <a:t> Feld</a:t>
            </a:r>
            <a:r>
              <a:rPr lang="de-DE" sz="1400" dirty="0" smtClean="0"/>
              <a:t>”. </a:t>
            </a:r>
            <a:r>
              <a:rPr lang="de-DE" sz="1400" dirty="0"/>
              <a:t>In: </a:t>
            </a:r>
            <a:r>
              <a:rPr lang="en-US" sz="1400" dirty="0"/>
              <a:t>Proceedings of the Third Workshop on Argument Mining (ArgMining2016), pp. </a:t>
            </a:r>
            <a:r>
              <a:rPr lang="en-US" sz="1400" dirty="0" smtClean="0"/>
              <a:t>144–153</a:t>
            </a:r>
            <a:endParaRPr lang="en-US" sz="1400" dirty="0"/>
          </a:p>
          <a:p>
            <a:endParaRPr lang="de-DE" sz="1400" dirty="0" smtClean="0">
              <a:solidFill>
                <a:schemeClr val="accent2"/>
              </a:solidFill>
            </a:endParaRPr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92221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r>
              <a:rPr lang="de-DE" dirty="0" smtClean="0"/>
              <a:t> Online </a:t>
            </a:r>
            <a:r>
              <a:rPr lang="de-DE" dirty="0" err="1" smtClean="0"/>
              <a:t>Participation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4501" y="852051"/>
            <a:ext cx="10667765" cy="2504941"/>
          </a:xfrm>
        </p:spPr>
        <p:txBody>
          <a:bodyPr>
            <a:noAutofit/>
          </a:bodyPr>
          <a:lstStyle/>
          <a:p>
            <a:r>
              <a:rPr lang="de-DE" sz="2000" dirty="0" smtClean="0"/>
              <a:t>Online </a:t>
            </a:r>
            <a:r>
              <a:rPr lang="de-DE" sz="2000" dirty="0" err="1" smtClean="0"/>
              <a:t>participation</a:t>
            </a:r>
            <a:r>
              <a:rPr lang="de-DE" sz="2000" dirty="0" smtClean="0"/>
              <a:t> </a:t>
            </a:r>
            <a:r>
              <a:rPr lang="de-DE" sz="2000" dirty="0" err="1" smtClean="0"/>
              <a:t>platforms</a:t>
            </a:r>
            <a:r>
              <a:rPr lang="de-DE" sz="2000" dirty="0" smtClean="0"/>
              <a:t>:</a:t>
            </a:r>
          </a:p>
          <a:p>
            <a:pPr lvl="1"/>
            <a:r>
              <a:rPr lang="de-DE" sz="1600" dirty="0" smtClean="0"/>
              <a:t>online </a:t>
            </a:r>
            <a:r>
              <a:rPr lang="de-DE" sz="1600" dirty="0" err="1" smtClean="0"/>
              <a:t>platforms</a:t>
            </a:r>
            <a:r>
              <a:rPr lang="de-DE" sz="1600" dirty="0" smtClean="0"/>
              <a:t> </a:t>
            </a:r>
            <a:r>
              <a:rPr lang="de-DE" sz="1600" dirty="0" err="1" smtClean="0"/>
              <a:t>that</a:t>
            </a:r>
            <a:r>
              <a:rPr lang="de-DE" sz="1600" dirty="0" smtClean="0"/>
              <a:t> </a:t>
            </a:r>
            <a:r>
              <a:rPr lang="de-DE" sz="1600" dirty="0" err="1" smtClean="0"/>
              <a:t>include</a:t>
            </a:r>
            <a:r>
              <a:rPr lang="de-DE" sz="1600" dirty="0" smtClean="0"/>
              <a:t> </a:t>
            </a:r>
            <a:r>
              <a:rPr lang="de-DE" sz="1600" dirty="0" err="1" smtClean="0"/>
              <a:t>people</a:t>
            </a:r>
            <a:r>
              <a:rPr lang="de-DE" sz="1600" dirty="0" smtClean="0"/>
              <a:t> </a:t>
            </a:r>
            <a:r>
              <a:rPr lang="de-DE" sz="1600" dirty="0" err="1" smtClean="0"/>
              <a:t>into</a:t>
            </a:r>
            <a:r>
              <a:rPr lang="de-DE" sz="1600" dirty="0" smtClean="0"/>
              <a:t> (</a:t>
            </a:r>
            <a:r>
              <a:rPr lang="de-DE" sz="1600" dirty="0" err="1" smtClean="0"/>
              <a:t>political</a:t>
            </a:r>
            <a:r>
              <a:rPr lang="de-DE" sz="1600" dirty="0" smtClean="0"/>
              <a:t>) </a:t>
            </a:r>
            <a:r>
              <a:rPr lang="de-DE" sz="1600" dirty="0" err="1" smtClean="0"/>
              <a:t>decision-making</a:t>
            </a:r>
            <a:r>
              <a:rPr lang="de-DE" sz="1600" dirty="0" smtClean="0"/>
              <a:t> </a:t>
            </a:r>
            <a:r>
              <a:rPr lang="de-DE" sz="1600" dirty="0" err="1" smtClean="0"/>
              <a:t>processes</a:t>
            </a:r>
            <a:endParaRPr lang="de-DE" sz="1600" dirty="0" smtClean="0"/>
          </a:p>
          <a:p>
            <a:pPr lvl="1"/>
            <a:r>
              <a:rPr lang="de-DE" sz="1600" dirty="0" err="1" smtClean="0"/>
              <a:t>usually</a:t>
            </a:r>
            <a:r>
              <a:rPr lang="de-DE" sz="1600" dirty="0" smtClean="0"/>
              <a:t> </a:t>
            </a:r>
            <a:r>
              <a:rPr lang="de-DE" sz="1600" dirty="0" err="1" smtClean="0"/>
              <a:t>forum</a:t>
            </a:r>
            <a:r>
              <a:rPr lang="de-DE" sz="1600" dirty="0" smtClean="0"/>
              <a:t>-like</a:t>
            </a:r>
          </a:p>
          <a:p>
            <a:pPr lvl="1"/>
            <a:r>
              <a:rPr lang="de-DE" sz="1600" dirty="0" err="1" smtClean="0"/>
              <a:t>revolve</a:t>
            </a:r>
            <a:r>
              <a:rPr lang="de-DE" sz="1600" dirty="0" smtClean="0"/>
              <a:t> </a:t>
            </a:r>
            <a:r>
              <a:rPr lang="de-DE" sz="1600" dirty="0" err="1" smtClean="0"/>
              <a:t>around</a:t>
            </a:r>
            <a:r>
              <a:rPr lang="de-DE" sz="1600" dirty="0" smtClean="0"/>
              <a:t> a </a:t>
            </a:r>
            <a:r>
              <a:rPr lang="de-DE" sz="1600" dirty="0" err="1" smtClean="0"/>
              <a:t>predefined</a:t>
            </a:r>
            <a:r>
              <a:rPr lang="de-DE" sz="1600" dirty="0" smtClean="0"/>
              <a:t> </a:t>
            </a:r>
            <a:r>
              <a:rPr lang="de-DE" sz="1600" dirty="0" err="1" smtClean="0"/>
              <a:t>topic</a:t>
            </a:r>
            <a:r>
              <a:rPr lang="de-DE" sz="1600" dirty="0" smtClean="0"/>
              <a:t>,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instance</a:t>
            </a:r>
            <a:r>
              <a:rPr lang="de-DE" sz="1600" dirty="0" smtClean="0"/>
              <a:t> </a:t>
            </a:r>
            <a:r>
              <a:rPr lang="de-DE" sz="1600" dirty="0" err="1" smtClean="0"/>
              <a:t>about</a:t>
            </a:r>
            <a:r>
              <a:rPr lang="de-DE" sz="1600" dirty="0" smtClean="0"/>
              <a:t> a park </a:t>
            </a:r>
            <a:r>
              <a:rPr lang="de-DE" sz="1600" dirty="0" err="1" smtClean="0"/>
              <a:t>renovation</a:t>
            </a:r>
            <a:endParaRPr lang="de-DE" sz="1600" dirty="0" smtClean="0"/>
          </a:p>
          <a:p>
            <a:pPr lvl="1"/>
            <a:r>
              <a:rPr lang="de-DE" sz="1600" dirty="0" err="1" smtClean="0"/>
              <a:t>typical</a:t>
            </a:r>
            <a:r>
              <a:rPr lang="de-DE" sz="1600" dirty="0" smtClean="0"/>
              <a:t> </a:t>
            </a:r>
            <a:r>
              <a:rPr lang="de-DE" sz="1600" dirty="0" err="1" smtClean="0"/>
              <a:t>ways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participating</a:t>
            </a:r>
            <a:r>
              <a:rPr lang="de-DE" sz="1600" dirty="0" smtClean="0"/>
              <a:t>:</a:t>
            </a:r>
          </a:p>
          <a:p>
            <a:pPr lvl="2"/>
            <a:r>
              <a:rPr lang="de-DE" sz="1600" dirty="0" err="1" smtClean="0"/>
              <a:t>propose</a:t>
            </a:r>
            <a:r>
              <a:rPr lang="de-DE" sz="1600" dirty="0" smtClean="0"/>
              <a:t> </a:t>
            </a:r>
            <a:r>
              <a:rPr lang="de-DE" sz="1600" dirty="0" err="1" smtClean="0"/>
              <a:t>ideas</a:t>
            </a:r>
            <a:endParaRPr lang="de-DE" sz="1600" dirty="0" smtClean="0"/>
          </a:p>
          <a:p>
            <a:pPr lvl="2"/>
            <a:r>
              <a:rPr lang="de-DE" sz="1600" dirty="0" err="1" smtClean="0"/>
              <a:t>write</a:t>
            </a:r>
            <a:r>
              <a:rPr lang="de-DE" sz="1600" dirty="0" smtClean="0"/>
              <a:t> </a:t>
            </a:r>
            <a:r>
              <a:rPr lang="de-DE" sz="1600" dirty="0" err="1" smtClean="0"/>
              <a:t>comments</a:t>
            </a:r>
            <a:endParaRPr lang="de-DE" sz="1600" dirty="0" smtClean="0"/>
          </a:p>
          <a:p>
            <a:pPr lvl="2"/>
            <a:r>
              <a:rPr lang="de-DE" sz="1600" dirty="0" err="1" smtClean="0"/>
              <a:t>upvote</a:t>
            </a:r>
            <a:r>
              <a:rPr lang="de-DE" sz="1600" dirty="0" smtClean="0"/>
              <a:t> and </a:t>
            </a:r>
            <a:r>
              <a:rPr lang="de-DE" sz="1600" dirty="0" err="1" smtClean="0"/>
              <a:t>downvote</a:t>
            </a:r>
            <a:r>
              <a:rPr lang="de-DE" sz="1600" dirty="0" smtClean="0"/>
              <a:t> </a:t>
            </a:r>
            <a:r>
              <a:rPr lang="de-DE" sz="1600" dirty="0" err="1" smtClean="0"/>
              <a:t>texts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other</a:t>
            </a:r>
            <a:r>
              <a:rPr lang="de-DE" sz="1600" dirty="0" smtClean="0"/>
              <a:t> </a:t>
            </a:r>
            <a:r>
              <a:rPr lang="de-DE" sz="1600" dirty="0" err="1" smtClean="0"/>
              <a:t>users</a:t>
            </a:r>
            <a:endParaRPr lang="de-DE" sz="1600" dirty="0" smtClean="0"/>
          </a:p>
          <a:p>
            <a:endParaRPr lang="de-DE" sz="20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016" y="3253730"/>
            <a:ext cx="3648075" cy="17907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85874" y="3226237"/>
            <a:ext cx="68364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Depending</a:t>
            </a:r>
            <a:r>
              <a:rPr lang="de-DE" sz="2000" dirty="0"/>
              <a:t> on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topic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discussion</a:t>
            </a:r>
            <a:r>
              <a:rPr lang="de-DE" sz="2000" dirty="0"/>
              <a:t>, </a:t>
            </a:r>
            <a:r>
              <a:rPr lang="de-DE" sz="2000" dirty="0" smtClean="0"/>
              <a:t>such a </a:t>
            </a:r>
            <a:r>
              <a:rPr lang="de-DE" sz="2000" dirty="0" err="1" smtClean="0"/>
              <a:t>platform</a:t>
            </a:r>
            <a:r>
              <a:rPr lang="de-DE" sz="2000" dirty="0" smtClean="0"/>
              <a:t> </a:t>
            </a:r>
            <a:r>
              <a:rPr lang="de-DE" sz="2000" dirty="0" err="1" smtClean="0"/>
              <a:t>might</a:t>
            </a:r>
            <a:r>
              <a:rPr lang="de-DE" sz="2000" dirty="0" smtClean="0"/>
              <a:t> </a:t>
            </a:r>
            <a:r>
              <a:rPr lang="de-DE" sz="2000" dirty="0" err="1" smtClean="0"/>
              <a:t>have</a:t>
            </a:r>
            <a:r>
              <a:rPr lang="de-DE" sz="2000" dirty="0" smtClean="0"/>
              <a:t> </a:t>
            </a:r>
            <a:r>
              <a:rPr lang="de-DE" sz="2000" dirty="0" err="1" smtClean="0"/>
              <a:t>several</a:t>
            </a:r>
            <a:r>
              <a:rPr lang="de-DE" sz="2000" dirty="0" smtClean="0"/>
              <a:t> </a:t>
            </a:r>
            <a:r>
              <a:rPr lang="de-DE" sz="2000" dirty="0" err="1" smtClean="0"/>
              <a:t>thousand</a:t>
            </a:r>
            <a:r>
              <a:rPr lang="de-DE" sz="2000" dirty="0" smtClean="0"/>
              <a:t> text </a:t>
            </a:r>
            <a:r>
              <a:rPr lang="de-DE" sz="2000" dirty="0" err="1" smtClean="0"/>
              <a:t>contributions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smtClean="0"/>
              <a:t>       </a:t>
            </a:r>
            <a:r>
              <a:rPr lang="de-DE" sz="2000" dirty="0" err="1" smtClean="0"/>
              <a:t>their</a:t>
            </a:r>
            <a:r>
              <a:rPr lang="de-DE" sz="2000" dirty="0" smtClean="0"/>
              <a:t> </a:t>
            </a:r>
            <a:r>
              <a:rPr lang="de-DE" sz="2000" dirty="0" err="1" smtClean="0"/>
              <a:t>analysis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required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law</a:t>
            </a: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 smtClean="0"/>
              <a:t>Politicians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interested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discussion</a:t>
            </a:r>
            <a:r>
              <a:rPr lang="de-DE" sz="2000" dirty="0" smtClean="0"/>
              <a:t> </a:t>
            </a:r>
            <a:r>
              <a:rPr lang="de-DE" sz="2000" dirty="0" err="1" smtClean="0"/>
              <a:t>results</a:t>
            </a:r>
            <a:r>
              <a:rPr lang="de-DE" sz="2000" dirty="0" smtClean="0"/>
              <a:t>. </a:t>
            </a:r>
            <a:r>
              <a:rPr lang="de-DE" sz="2000" dirty="0" err="1" smtClean="0"/>
              <a:t>Possible</a:t>
            </a:r>
            <a:r>
              <a:rPr lang="de-DE" sz="2000" dirty="0" smtClean="0"/>
              <a:t> </a:t>
            </a:r>
            <a:r>
              <a:rPr lang="de-DE" sz="2000" dirty="0" err="1" smtClean="0"/>
              <a:t>research</a:t>
            </a:r>
            <a:r>
              <a:rPr lang="de-DE" sz="2000" dirty="0" smtClean="0"/>
              <a:t> </a:t>
            </a:r>
            <a:r>
              <a:rPr lang="de-DE" sz="2000" dirty="0" err="1" smtClean="0"/>
              <a:t>questions</a:t>
            </a:r>
            <a:r>
              <a:rPr lang="de-DE" sz="2000" dirty="0" smtClean="0"/>
              <a:t> </a:t>
            </a:r>
            <a:r>
              <a:rPr lang="de-DE" sz="2000" dirty="0" err="1" smtClean="0"/>
              <a:t>include</a:t>
            </a:r>
            <a:r>
              <a:rPr lang="de-DE" sz="2000" dirty="0" smtClean="0"/>
              <a:t>: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/>
              <a:t>Which suggestions and ideas are contributed by the citizens? What do people want to be built or decided upon</a:t>
            </a:r>
            <a:r>
              <a:rPr lang="en-US" sz="1600" dirty="0" smtClean="0"/>
              <a:t>?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/>
              <a:t>Which reasons do the citizens provide for the realization of their suggestions? How do they argue for and against these ideas</a:t>
            </a:r>
            <a:r>
              <a:rPr lang="en-US" sz="1600" dirty="0" smtClean="0"/>
              <a:t>?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How is the discussion style? Is it factual or emotional?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600" dirty="0" err="1"/>
              <a:t>How</a:t>
            </a:r>
            <a:r>
              <a:rPr lang="de-DE" sz="1600" dirty="0"/>
              <a:t> </a:t>
            </a:r>
            <a:r>
              <a:rPr lang="de-DE" sz="1600" dirty="0" err="1"/>
              <a:t>does</a:t>
            </a:r>
            <a:r>
              <a:rPr lang="de-DE" sz="1600" dirty="0"/>
              <a:t> a </a:t>
            </a:r>
            <a:r>
              <a:rPr lang="de-DE" sz="1600" dirty="0" err="1"/>
              <a:t>response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a </a:t>
            </a:r>
            <a:r>
              <a:rPr lang="de-DE" sz="1600" dirty="0" err="1"/>
              <a:t>user</a:t>
            </a:r>
            <a:r>
              <a:rPr lang="de-DE" sz="1600" dirty="0"/>
              <a:t> </a:t>
            </a:r>
            <a:r>
              <a:rPr lang="de-DE" sz="1600" dirty="0" err="1"/>
              <a:t>influence</a:t>
            </a:r>
            <a:r>
              <a:rPr lang="de-DE" sz="1600" dirty="0"/>
              <a:t> </a:t>
            </a:r>
            <a:r>
              <a:rPr lang="de-DE" sz="1600" dirty="0" err="1" smtClean="0"/>
              <a:t>future</a:t>
            </a:r>
            <a:r>
              <a:rPr lang="de-DE" sz="1600" dirty="0" smtClean="0"/>
              <a:t> </a:t>
            </a:r>
            <a:r>
              <a:rPr lang="de-DE" sz="1600" dirty="0" err="1" smtClean="0"/>
              <a:t>responses</a:t>
            </a:r>
            <a:r>
              <a:rPr lang="de-DE" sz="1600" dirty="0" smtClean="0"/>
              <a:t>?</a:t>
            </a:r>
            <a:endParaRPr lang="de-DE" dirty="0"/>
          </a:p>
        </p:txBody>
      </p:sp>
      <p:sp>
        <p:nvSpPr>
          <p:cNvPr id="8" name="Pfeil nach rechts 7"/>
          <p:cNvSpPr/>
          <p:nvPr/>
        </p:nvSpPr>
        <p:spPr>
          <a:xfrm>
            <a:off x="911424" y="3933056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37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 </a:t>
            </a:r>
            <a:r>
              <a:rPr lang="de-DE" dirty="0" err="1" smtClean="0"/>
              <a:t>Participation</a:t>
            </a:r>
            <a:r>
              <a:rPr lang="de-DE" dirty="0" smtClean="0"/>
              <a:t> </a:t>
            </a:r>
            <a:r>
              <a:rPr lang="de-DE" dirty="0" err="1" smtClean="0"/>
              <a:t>Corpora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127448" y="6037130"/>
            <a:ext cx="4193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Topic</a:t>
            </a:r>
            <a:r>
              <a:rPr lang="de-DE" dirty="0" smtClean="0"/>
              <a:t>: Future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former</a:t>
            </a:r>
            <a:r>
              <a:rPr lang="de-DE" dirty="0" smtClean="0"/>
              <a:t> </a:t>
            </a:r>
            <a:r>
              <a:rPr lang="de-DE" dirty="0" err="1" smtClean="0"/>
              <a:t>airport</a:t>
            </a:r>
            <a:r>
              <a:rPr lang="de-DE" dirty="0" smtClean="0"/>
              <a:t>               	Berlin-Tempelhof (THF)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6023992" y="6039671"/>
            <a:ext cx="551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Topic</a:t>
            </a:r>
            <a:r>
              <a:rPr lang="de-DE" dirty="0"/>
              <a:t>: </a:t>
            </a:r>
            <a:r>
              <a:rPr lang="de-DE" dirty="0" smtClean="0"/>
              <a:t>Future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lignite</a:t>
            </a:r>
            <a:r>
              <a:rPr lang="de-DE" dirty="0" smtClean="0"/>
              <a:t> </a:t>
            </a:r>
            <a:r>
              <a:rPr lang="de-DE" dirty="0" err="1" smtClean="0"/>
              <a:t>mining</a:t>
            </a:r>
            <a:r>
              <a:rPr lang="de-DE" dirty="0" smtClean="0"/>
              <a:t> in North Rhine-</a:t>
            </a:r>
            <a:r>
              <a:rPr lang="de-DE" dirty="0" err="1" smtClean="0"/>
              <a:t>Westphalia</a:t>
            </a:r>
            <a:endParaRPr lang="de-DE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951" y="2109182"/>
            <a:ext cx="5714891" cy="2392634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772816"/>
            <a:ext cx="5447928" cy="306536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816080" y="835235"/>
            <a:ext cx="3805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Leitentscheidung Braunkohle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813890" y="816571"/>
            <a:ext cx="2357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Tempelhofer Feld</a:t>
            </a:r>
          </a:p>
        </p:txBody>
      </p:sp>
    </p:spTree>
    <p:extLst>
      <p:ext uri="{BB962C8B-B14F-4D97-AF65-F5344CB8AC3E}">
        <p14:creationId xmlns:p14="http://schemas.microsoft.com/office/powerpoint/2010/main" val="1738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Online </a:t>
            </a:r>
            <a:r>
              <a:rPr lang="de-DE" dirty="0" err="1"/>
              <a:t>Participation</a:t>
            </a:r>
            <a:r>
              <a:rPr lang="de-DE" dirty="0"/>
              <a:t> </a:t>
            </a:r>
            <a:r>
              <a:rPr lang="de-DE" dirty="0" err="1"/>
              <a:t>Corpora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6152389" y="835235"/>
            <a:ext cx="5055970" cy="5035719"/>
            <a:chOff x="272983" y="953432"/>
            <a:chExt cx="5055970" cy="5035719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83" y="1448470"/>
              <a:ext cx="3416280" cy="2058435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561" y="3223516"/>
              <a:ext cx="998702" cy="2765635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9263" y="1448470"/>
              <a:ext cx="1639690" cy="4540681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7684" y="3506905"/>
              <a:ext cx="1057275" cy="1066800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936674" y="953432"/>
              <a:ext cx="38054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/>
                <a:t>Leitentscheidung Braunkohle</a:t>
              </a: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1305936" y="816571"/>
            <a:ext cx="3325098" cy="5139864"/>
            <a:chOff x="5639390" y="953432"/>
            <a:chExt cx="3325098" cy="5139864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6"/>
            <a:srcRect r="12735"/>
            <a:stretch/>
          </p:blipFill>
          <p:spPr>
            <a:xfrm>
              <a:off x="5639390" y="1445096"/>
              <a:ext cx="3203680" cy="4154208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7"/>
            <a:srcRect l="1" r="2839" b="46092"/>
            <a:stretch/>
          </p:blipFill>
          <p:spPr>
            <a:xfrm>
              <a:off x="6965682" y="2177657"/>
              <a:ext cx="1016612" cy="3915639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 rotWithShape="1">
            <a:blip r:embed="rId7"/>
            <a:srcRect l="1" t="55015" r="2839"/>
            <a:stretch/>
          </p:blipFill>
          <p:spPr>
            <a:xfrm>
              <a:off x="7982294" y="2177657"/>
              <a:ext cx="982194" cy="3156880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6147344" y="953432"/>
              <a:ext cx="2357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/>
                <a:t>Tempelhofer Feld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127448" y="6037130"/>
            <a:ext cx="4193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Topic</a:t>
            </a:r>
            <a:r>
              <a:rPr lang="de-DE" dirty="0" smtClean="0"/>
              <a:t>: Future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former</a:t>
            </a:r>
            <a:r>
              <a:rPr lang="de-DE" dirty="0" smtClean="0"/>
              <a:t> </a:t>
            </a:r>
            <a:r>
              <a:rPr lang="de-DE" dirty="0" err="1" smtClean="0"/>
              <a:t>airport</a:t>
            </a:r>
            <a:r>
              <a:rPr lang="de-DE" dirty="0" smtClean="0"/>
              <a:t>               	Berlin-Tempelhof (THF)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6023992" y="6039671"/>
            <a:ext cx="551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Topic</a:t>
            </a:r>
            <a:r>
              <a:rPr lang="de-DE" dirty="0"/>
              <a:t>: </a:t>
            </a:r>
            <a:r>
              <a:rPr lang="de-DE" dirty="0" smtClean="0"/>
              <a:t>Future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lignite</a:t>
            </a:r>
            <a:r>
              <a:rPr lang="de-DE" dirty="0" smtClean="0"/>
              <a:t> </a:t>
            </a:r>
            <a:r>
              <a:rPr lang="de-DE" dirty="0" err="1" smtClean="0"/>
              <a:t>mining</a:t>
            </a:r>
            <a:r>
              <a:rPr lang="de-DE" dirty="0" smtClean="0"/>
              <a:t> in North Rhine-</a:t>
            </a:r>
            <a:r>
              <a:rPr lang="de-DE" dirty="0" err="1" smtClean="0"/>
              <a:t>Westphalia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46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Interdisciplinary</a:t>
            </a:r>
            <a:r>
              <a:rPr lang="de-DE" dirty="0" smtClean="0"/>
              <a:t> Team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joint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?</a:t>
            </a:r>
          </a:p>
          <a:p>
            <a:pPr lvl="1"/>
            <a:r>
              <a:rPr lang="de-DE" dirty="0" smtClean="0"/>
              <a:t>Same </a:t>
            </a:r>
            <a:r>
              <a:rPr lang="de-DE" dirty="0" err="1" smtClean="0"/>
              <a:t>graduate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 on online </a:t>
            </a:r>
            <a:r>
              <a:rPr lang="de-DE" dirty="0" err="1" smtClean="0"/>
              <a:t>participation</a:t>
            </a:r>
            <a:r>
              <a:rPr lang="de-DE" dirty="0" smtClean="0"/>
              <a:t> but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/>
              <a:t>different </a:t>
            </a:r>
            <a:r>
              <a:rPr lang="de-DE" dirty="0" err="1" smtClean="0"/>
              <a:t>disciplines</a:t>
            </a:r>
            <a:endParaRPr lang="de-DE" dirty="0" smtClean="0"/>
          </a:p>
          <a:p>
            <a:pPr lvl="2"/>
            <a:r>
              <a:rPr lang="de-DE" dirty="0"/>
              <a:t>Katharina: </a:t>
            </a:r>
            <a:r>
              <a:rPr lang="de-DE" dirty="0" err="1"/>
              <a:t>commucation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media</a:t>
            </a:r>
            <a:r>
              <a:rPr lang="de-DE" dirty="0"/>
              <a:t> </a:t>
            </a:r>
            <a:r>
              <a:rPr lang="de-DE" dirty="0" err="1"/>
              <a:t>studies</a:t>
            </a:r>
            <a:endParaRPr lang="de-DE" dirty="0"/>
          </a:p>
          <a:p>
            <a:pPr lvl="2"/>
            <a:r>
              <a:rPr lang="de-DE" dirty="0" smtClean="0"/>
              <a:t>Matthias: </a:t>
            </a:r>
            <a:r>
              <a:rPr lang="de-DE" dirty="0" err="1" smtClean="0"/>
              <a:t>computer</a:t>
            </a:r>
            <a:r>
              <a:rPr lang="de-DE" dirty="0" smtClean="0"/>
              <a:t> </a:t>
            </a:r>
            <a:r>
              <a:rPr lang="de-DE" dirty="0" err="1" smtClean="0"/>
              <a:t>science</a:t>
            </a:r>
            <a:endParaRPr lang="de-DE" dirty="0" smtClean="0"/>
          </a:p>
          <a:p>
            <a:pPr lvl="1"/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text </a:t>
            </a:r>
            <a:r>
              <a:rPr lang="de-DE" dirty="0" err="1" smtClean="0"/>
              <a:t>contributions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basis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endParaRPr lang="de-DE" dirty="0"/>
          </a:p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/>
              <a:t>did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together</a:t>
            </a:r>
            <a:r>
              <a:rPr lang="de-DE" dirty="0" smtClean="0"/>
              <a:t>?</a:t>
            </a:r>
          </a:p>
          <a:p>
            <a:pPr lvl="1"/>
            <a:r>
              <a:rPr lang="de-DE" dirty="0" smtClean="0"/>
              <a:t>Search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goals</a:t>
            </a:r>
            <a:r>
              <a:rPr lang="de-DE" dirty="0" smtClean="0"/>
              <a:t>, </a:t>
            </a:r>
            <a:r>
              <a:rPr lang="de-DE" dirty="0" err="1" smtClean="0"/>
              <a:t>automated</a:t>
            </a:r>
            <a:r>
              <a:rPr lang="de-DE" dirty="0" smtClean="0"/>
              <a:t> text </a:t>
            </a:r>
            <a:r>
              <a:rPr lang="de-DE" dirty="0" err="1" smtClean="0"/>
              <a:t>analysis</a:t>
            </a:r>
            <a:endParaRPr lang="de-DE" dirty="0" smtClean="0"/>
          </a:p>
          <a:p>
            <a:pPr lvl="1"/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explained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in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respective</a:t>
            </a:r>
            <a:r>
              <a:rPr lang="de-DE" dirty="0" smtClean="0"/>
              <a:t> </a:t>
            </a:r>
            <a:r>
              <a:rPr lang="de-DE" dirty="0" err="1" smtClean="0"/>
              <a:t>discipline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r>
              <a:rPr lang="de-DE" dirty="0" smtClean="0"/>
              <a:t>:</a:t>
            </a:r>
          </a:p>
          <a:p>
            <a:pPr lvl="2"/>
            <a:r>
              <a:rPr lang="de-DE" dirty="0" smtClean="0"/>
              <a:t>Communication and </a:t>
            </a:r>
            <a:r>
              <a:rPr lang="de-DE" dirty="0" err="1" smtClean="0"/>
              <a:t>media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: </a:t>
            </a:r>
            <a:r>
              <a:rPr lang="de-DE" dirty="0" err="1" smtClean="0"/>
              <a:t>Definitions</a:t>
            </a:r>
            <a:r>
              <a:rPr lang="de-DE" dirty="0" smtClean="0"/>
              <a:t>/</a:t>
            </a:r>
            <a:r>
              <a:rPr lang="de-DE" dirty="0" err="1" smtClean="0"/>
              <a:t>terms</a:t>
            </a:r>
            <a:r>
              <a:rPr lang="de-DE" dirty="0" smtClean="0"/>
              <a:t>, </a:t>
            </a:r>
            <a:r>
              <a:rPr lang="de-DE" dirty="0" err="1" smtClean="0"/>
              <a:t>theory-based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endParaRPr lang="de-DE" dirty="0" smtClean="0"/>
          </a:p>
          <a:p>
            <a:pPr lvl="2"/>
            <a:r>
              <a:rPr lang="de-DE" dirty="0" smtClean="0"/>
              <a:t>Computer </a:t>
            </a:r>
            <a:r>
              <a:rPr lang="de-DE" dirty="0" err="1" smtClean="0"/>
              <a:t>science</a:t>
            </a:r>
            <a:r>
              <a:rPr lang="de-DE" dirty="0" smtClean="0"/>
              <a:t>: Basics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endParaRPr lang="de-DE" dirty="0" smtClean="0"/>
          </a:p>
          <a:p>
            <a:pPr lvl="2"/>
            <a:r>
              <a:rPr lang="de-DE" dirty="0" err="1" smtClean="0"/>
              <a:t>Publication</a:t>
            </a:r>
            <a:r>
              <a:rPr lang="de-DE" dirty="0" smtClean="0"/>
              <a:t> </a:t>
            </a:r>
            <a:r>
              <a:rPr lang="de-DE" dirty="0" err="1" smtClean="0"/>
              <a:t>forms</a:t>
            </a:r>
            <a:r>
              <a:rPr lang="de-DE" dirty="0" smtClean="0"/>
              <a:t> (e.g., </a:t>
            </a:r>
            <a:r>
              <a:rPr lang="de-DE" dirty="0" err="1" smtClean="0"/>
              <a:t>conference</a:t>
            </a:r>
            <a:r>
              <a:rPr lang="de-DE" dirty="0" smtClean="0"/>
              <a:t> </a:t>
            </a:r>
            <a:r>
              <a:rPr lang="de-DE" dirty="0" err="1" smtClean="0"/>
              <a:t>articles</a:t>
            </a:r>
            <a:r>
              <a:rPr lang="de-DE" dirty="0" smtClean="0"/>
              <a:t> vs. </a:t>
            </a:r>
            <a:r>
              <a:rPr lang="de-DE" dirty="0" err="1" smtClean="0"/>
              <a:t>journals</a:t>
            </a:r>
            <a:r>
              <a:rPr lang="de-DE" dirty="0" smtClean="0"/>
              <a:t>) and </a:t>
            </a:r>
            <a:r>
              <a:rPr lang="de-DE" dirty="0" err="1" smtClean="0"/>
              <a:t>rankings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publication</a:t>
            </a:r>
            <a:r>
              <a:rPr lang="de-DE" dirty="0" smtClean="0"/>
              <a:t> </a:t>
            </a:r>
            <a:r>
              <a:rPr lang="de-DE" dirty="0" err="1" smtClean="0"/>
              <a:t>venues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340768"/>
            <a:ext cx="3381452" cy="45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Annotated</a:t>
            </a:r>
            <a:r>
              <a:rPr lang="de-DE" dirty="0" smtClean="0"/>
              <a:t> variables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803" y="1371600"/>
            <a:ext cx="11151029" cy="5225752"/>
          </a:xfrm>
        </p:spPr>
        <p:txBody>
          <a:bodyPr>
            <a:normAutofit/>
          </a:bodyPr>
          <a:lstStyle/>
          <a:p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last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years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annotated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corpora</a:t>
            </a:r>
            <a:r>
              <a:rPr lang="de-DE" dirty="0" smtClean="0"/>
              <a:t>:</a:t>
            </a:r>
          </a:p>
          <a:p>
            <a:pPr lvl="1"/>
            <a:r>
              <a:rPr lang="de-DE" b="1" dirty="0" smtClean="0"/>
              <a:t>Tempelhofer Feld</a:t>
            </a:r>
            <a:r>
              <a:rPr lang="de-DE" dirty="0" smtClean="0"/>
              <a:t>: </a:t>
            </a:r>
            <a:r>
              <a:rPr lang="de-DE" dirty="0"/>
              <a:t>340 </a:t>
            </a:r>
            <a:r>
              <a:rPr lang="de-DE" dirty="0" err="1"/>
              <a:t>threads</a:t>
            </a:r>
            <a:r>
              <a:rPr lang="de-DE" dirty="0"/>
              <a:t> + 1389 </a:t>
            </a:r>
            <a:r>
              <a:rPr lang="de-DE" dirty="0" err="1" smtClean="0"/>
              <a:t>comments</a:t>
            </a:r>
            <a:endParaRPr lang="de-DE" dirty="0" smtClean="0"/>
          </a:p>
          <a:p>
            <a:pPr lvl="1"/>
            <a:r>
              <a:rPr lang="de-DE" b="1" dirty="0" smtClean="0"/>
              <a:t>Leitentscheidung Braunkohle</a:t>
            </a:r>
            <a:r>
              <a:rPr lang="de-DE" dirty="0"/>
              <a:t>: 7 </a:t>
            </a:r>
            <a:r>
              <a:rPr lang="de-DE" dirty="0" err="1"/>
              <a:t>threads</a:t>
            </a:r>
            <a:r>
              <a:rPr lang="de-DE" dirty="0"/>
              <a:t> + 1296 </a:t>
            </a:r>
            <a:r>
              <a:rPr lang="de-DE" dirty="0" err="1"/>
              <a:t>comments</a:t>
            </a:r>
            <a:endParaRPr lang="de-DE" dirty="0" smtClean="0"/>
          </a:p>
          <a:p>
            <a:r>
              <a:rPr lang="de-DE" dirty="0" smtClean="0"/>
              <a:t>In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latest</a:t>
            </a:r>
            <a:r>
              <a:rPr lang="de-DE" dirty="0" smtClean="0"/>
              <a:t> </a:t>
            </a:r>
            <a:r>
              <a:rPr lang="de-DE" dirty="0" err="1" smtClean="0"/>
              <a:t>annotation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annotated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following</a:t>
            </a:r>
            <a:r>
              <a:rPr lang="de-DE" dirty="0" smtClean="0"/>
              <a:t> variables: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In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talk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will </a:t>
            </a:r>
            <a:r>
              <a:rPr lang="de-DE" dirty="0" err="1" smtClean="0"/>
              <a:t>focus</a:t>
            </a:r>
            <a:r>
              <a:rPr lang="de-DE" dirty="0" smtClean="0"/>
              <a:t> on </a:t>
            </a:r>
            <a:r>
              <a:rPr lang="de-DE" dirty="0" err="1" smtClean="0"/>
              <a:t>argument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1343472" y="3068960"/>
            <a:ext cx="3024336" cy="286232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topic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relevance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real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name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vs. pseudonym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gender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major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positions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stance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contra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stance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post‘s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overall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stance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towards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major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position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premises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narrations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439816" y="3107059"/>
            <a:ext cx="283019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positive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emotions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negative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emotions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humor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greetings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disrespect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reflexivity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empathy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references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posts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1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Argument Mining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803" y="1371600"/>
            <a:ext cx="11151029" cy="3353544"/>
          </a:xfrm>
        </p:spPr>
        <p:txBody>
          <a:bodyPr/>
          <a:lstStyle/>
          <a:p>
            <a:r>
              <a:rPr lang="de-DE" b="1" dirty="0" smtClean="0"/>
              <a:t>Argument </a:t>
            </a:r>
            <a:r>
              <a:rPr lang="de-DE" b="1" dirty="0" err="1" smtClean="0"/>
              <a:t>mining</a:t>
            </a:r>
            <a:r>
              <a:rPr lang="de-DE" b="1" dirty="0" smtClean="0"/>
              <a:t>:</a:t>
            </a:r>
            <a:r>
              <a:rPr lang="de-DE" dirty="0" smtClean="0"/>
              <a:t> </a:t>
            </a:r>
            <a:r>
              <a:rPr lang="de-DE" dirty="0" err="1" smtClean="0"/>
              <a:t>extraction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arguments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text</a:t>
            </a:r>
          </a:p>
          <a:p>
            <a:r>
              <a:rPr lang="de-DE" b="1" dirty="0" smtClean="0"/>
              <a:t>Argument </a:t>
            </a:r>
            <a:r>
              <a:rPr lang="de-DE" b="1" dirty="0" err="1" smtClean="0"/>
              <a:t>model</a:t>
            </a:r>
            <a:r>
              <a:rPr lang="de-DE" b="1" dirty="0" smtClean="0"/>
              <a:t>:</a:t>
            </a:r>
            <a:r>
              <a:rPr lang="de-DE" dirty="0" smtClean="0"/>
              <a:t> different </a:t>
            </a:r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argumentation</a:t>
            </a:r>
            <a:r>
              <a:rPr lang="de-DE" dirty="0" smtClean="0"/>
              <a:t> and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fit </a:t>
            </a:r>
            <a:r>
              <a:rPr lang="de-DE" dirty="0" err="1" smtClean="0"/>
              <a:t>together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It</a:t>
            </a:r>
            <a:r>
              <a:rPr lang="de-DE" dirty="0" smtClean="0"/>
              <a:t> was </a:t>
            </a:r>
            <a:r>
              <a:rPr lang="de-DE" dirty="0" err="1" smtClean="0"/>
              <a:t>necessary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find an </a:t>
            </a:r>
            <a:r>
              <a:rPr lang="de-DE" dirty="0" err="1"/>
              <a:t>argument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fits</a:t>
            </a:r>
            <a:r>
              <a:rPr lang="de-DE" dirty="0" smtClean="0"/>
              <a:t> </a:t>
            </a:r>
            <a:r>
              <a:rPr lang="de-DE" dirty="0" err="1"/>
              <a:t>best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 smtClean="0"/>
              <a:t>domain</a:t>
            </a:r>
            <a:r>
              <a:rPr lang="de-DE" dirty="0" smtClean="0"/>
              <a:t>.</a:t>
            </a:r>
            <a:endParaRPr lang="de-DE" dirty="0"/>
          </a:p>
          <a:p>
            <a:r>
              <a:rPr lang="de-DE" dirty="0" err="1" smtClean="0"/>
              <a:t>Habernal</a:t>
            </a:r>
            <a:r>
              <a:rPr lang="de-DE" dirty="0" smtClean="0"/>
              <a:t> et al., (2014): “</a:t>
            </a:r>
            <a:r>
              <a:rPr lang="en-US" i="1" dirty="0"/>
              <a:t>There is no </a:t>
            </a:r>
            <a:r>
              <a:rPr lang="en-US" i="1" dirty="0" smtClean="0"/>
              <a:t>one-size-fits-all </a:t>
            </a:r>
            <a:r>
              <a:rPr lang="en-US" i="1" dirty="0"/>
              <a:t>argumentation theory to be applied to realistic data on the </a:t>
            </a:r>
            <a:r>
              <a:rPr lang="en-US" i="1" dirty="0" smtClean="0"/>
              <a:t>Web.</a:t>
            </a:r>
            <a:r>
              <a:rPr lang="de-DE" dirty="0" smtClean="0"/>
              <a:t>“</a:t>
            </a:r>
          </a:p>
          <a:p>
            <a:r>
              <a:rPr lang="de-DE" dirty="0" smtClean="0"/>
              <a:t>Over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course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months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tested</a:t>
            </a:r>
            <a:r>
              <a:rPr lang="de-DE" dirty="0" smtClean="0"/>
              <a:t> multiple </a:t>
            </a:r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argument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, e.g., </a:t>
            </a:r>
            <a:r>
              <a:rPr lang="de-DE" dirty="0" err="1" smtClean="0"/>
              <a:t>Toulmin</a:t>
            </a:r>
            <a:r>
              <a:rPr lang="de-DE" dirty="0" smtClean="0"/>
              <a:t> (1958)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claim-premise</a:t>
            </a:r>
            <a:r>
              <a:rPr lang="de-DE" dirty="0" smtClean="0"/>
              <a:t> </a:t>
            </a:r>
            <a:r>
              <a:rPr lang="de-DE" dirty="0" err="1" smtClean="0"/>
              <a:t>family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27" name="Gruppieren 26"/>
          <p:cNvGrpSpPr/>
          <p:nvPr/>
        </p:nvGrpSpPr>
        <p:grpSpPr>
          <a:xfrm>
            <a:off x="7896200" y="4479562"/>
            <a:ext cx="3413746" cy="1745574"/>
            <a:chOff x="8061593" y="4491738"/>
            <a:chExt cx="3413746" cy="1745574"/>
          </a:xfrm>
        </p:grpSpPr>
        <p:grpSp>
          <p:nvGrpSpPr>
            <p:cNvPr id="26" name="Gruppieren 25"/>
            <p:cNvGrpSpPr/>
            <p:nvPr/>
          </p:nvGrpSpPr>
          <p:grpSpPr>
            <a:xfrm>
              <a:off x="8061593" y="4880193"/>
              <a:ext cx="3413746" cy="1357119"/>
              <a:chOff x="7071271" y="4971945"/>
              <a:chExt cx="3413746" cy="1357119"/>
            </a:xfrm>
          </p:grpSpPr>
          <p:sp>
            <p:nvSpPr>
              <p:cNvPr id="6" name="Textfeld 5"/>
              <p:cNvSpPr txBox="1"/>
              <p:nvPr/>
            </p:nvSpPr>
            <p:spPr>
              <a:xfrm>
                <a:off x="7071271" y="4971945"/>
                <a:ext cx="5094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err="1" smtClean="0"/>
                  <a:t>data</a:t>
                </a:r>
                <a:endParaRPr lang="de-DE" sz="1400" dirty="0"/>
              </a:p>
            </p:txBody>
          </p:sp>
          <p:sp>
            <p:nvSpPr>
              <p:cNvPr id="7" name="Textfeld 6"/>
              <p:cNvSpPr txBox="1"/>
              <p:nvPr/>
            </p:nvSpPr>
            <p:spPr>
              <a:xfrm>
                <a:off x="7826881" y="5467063"/>
                <a:ext cx="7592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err="1" smtClean="0"/>
                  <a:t>warrant</a:t>
                </a:r>
                <a:endParaRPr lang="de-DE" sz="1400" dirty="0"/>
              </a:p>
            </p:txBody>
          </p:sp>
          <p:sp>
            <p:nvSpPr>
              <p:cNvPr id="8" name="Textfeld 7"/>
              <p:cNvSpPr txBox="1"/>
              <p:nvPr/>
            </p:nvSpPr>
            <p:spPr>
              <a:xfrm>
                <a:off x="7827226" y="6021287"/>
                <a:ext cx="7441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err="1" smtClean="0"/>
                  <a:t>backing</a:t>
                </a:r>
                <a:endParaRPr lang="de-DE" sz="1400" dirty="0"/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8832304" y="4993559"/>
                <a:ext cx="7922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err="1" smtClean="0"/>
                  <a:t>qualifier</a:t>
                </a:r>
                <a:endParaRPr lang="de-DE" sz="1400" dirty="0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8843877" y="5467062"/>
                <a:ext cx="7690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err="1" smtClean="0"/>
                  <a:t>rebuttal</a:t>
                </a:r>
                <a:endParaRPr lang="de-DE" sz="1400" dirty="0"/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9912424" y="4994705"/>
                <a:ext cx="5725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err="1" smtClean="0"/>
                  <a:t>claim</a:t>
                </a:r>
                <a:endParaRPr lang="de-DE" sz="1400" dirty="0"/>
              </a:p>
            </p:txBody>
          </p:sp>
          <p:cxnSp>
            <p:nvCxnSpPr>
              <p:cNvPr id="13" name="Gerade Verbindung mit Pfeil 12"/>
              <p:cNvCxnSpPr>
                <a:stCxn id="6" idx="3"/>
                <a:endCxn id="9" idx="1"/>
              </p:cNvCxnSpPr>
              <p:nvPr/>
            </p:nvCxnSpPr>
            <p:spPr>
              <a:xfrm>
                <a:off x="7580706" y="5125834"/>
                <a:ext cx="1251598" cy="216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mit Pfeil 15"/>
              <p:cNvCxnSpPr>
                <a:stCxn id="7" idx="0"/>
              </p:cNvCxnSpPr>
              <p:nvPr/>
            </p:nvCxnSpPr>
            <p:spPr>
              <a:xfrm flipH="1" flipV="1">
                <a:off x="8206504" y="5136641"/>
                <a:ext cx="1" cy="33042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mit Pfeil 17"/>
              <p:cNvCxnSpPr>
                <a:stCxn id="8" idx="0"/>
                <a:endCxn id="7" idx="2"/>
              </p:cNvCxnSpPr>
              <p:nvPr/>
            </p:nvCxnSpPr>
            <p:spPr>
              <a:xfrm flipV="1">
                <a:off x="8199283" y="5774840"/>
                <a:ext cx="7222" cy="24644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mit Pfeil 20"/>
              <p:cNvCxnSpPr>
                <a:stCxn id="10" idx="0"/>
                <a:endCxn id="9" idx="2"/>
              </p:cNvCxnSpPr>
              <p:nvPr/>
            </p:nvCxnSpPr>
            <p:spPr>
              <a:xfrm flipV="1">
                <a:off x="9228406" y="5301336"/>
                <a:ext cx="1" cy="16572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mit Pfeil 22"/>
              <p:cNvCxnSpPr>
                <a:stCxn id="9" idx="3"/>
                <a:endCxn id="11" idx="1"/>
              </p:cNvCxnSpPr>
              <p:nvPr/>
            </p:nvCxnSpPr>
            <p:spPr>
              <a:xfrm>
                <a:off x="9624509" y="5147448"/>
                <a:ext cx="287915" cy="114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feld 24"/>
            <p:cNvSpPr txBox="1"/>
            <p:nvPr/>
          </p:nvSpPr>
          <p:spPr>
            <a:xfrm>
              <a:off x="8161559" y="4491738"/>
              <a:ext cx="32286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Toulmin‘s</a:t>
              </a:r>
              <a:r>
                <a:rPr lang="de-DE" dirty="0" smtClean="0"/>
                <a:t> </a:t>
              </a:r>
              <a:r>
                <a:rPr lang="de-DE" dirty="0" err="1" smtClean="0"/>
                <a:t>argumentation</a:t>
              </a:r>
              <a:r>
                <a:rPr lang="de-DE" dirty="0" smtClean="0"/>
                <a:t> </a:t>
              </a:r>
              <a:r>
                <a:rPr lang="de-DE" dirty="0" err="1" smtClean="0"/>
                <a:t>model</a:t>
              </a:r>
              <a:r>
                <a:rPr lang="de-DE" dirty="0" smtClean="0"/>
                <a:t>: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47041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Argument Mining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1435" y="3953464"/>
            <a:ext cx="11151029" cy="545535"/>
          </a:xfrm>
        </p:spPr>
        <p:txBody>
          <a:bodyPr/>
          <a:lstStyle/>
          <a:p>
            <a:r>
              <a:rPr lang="de-DE" dirty="0" err="1" smtClean="0"/>
              <a:t>Examples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/>
              <a:t> </a:t>
            </a:r>
            <a:r>
              <a:rPr lang="de-DE" dirty="0" err="1" smtClean="0"/>
              <a:t>corpus</a:t>
            </a:r>
            <a:r>
              <a:rPr lang="de-DE" dirty="0" smtClean="0"/>
              <a:t>: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2206647"/>
            <a:ext cx="3358659" cy="129614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02962" y="2069941"/>
            <a:ext cx="658512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600" b="1" dirty="0" err="1"/>
              <a:t>major</a:t>
            </a:r>
            <a:r>
              <a:rPr lang="de-DE" sz="1600" b="1" dirty="0"/>
              <a:t> </a:t>
            </a:r>
            <a:r>
              <a:rPr lang="de-DE" sz="1600" b="1" dirty="0" err="1"/>
              <a:t>positions</a:t>
            </a:r>
            <a:r>
              <a:rPr lang="de-DE" sz="1600" dirty="0"/>
              <a:t>: </a:t>
            </a:r>
            <a:r>
              <a:rPr lang="de-DE" sz="1600" dirty="0" smtClean="0"/>
              <a:t>Options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actions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decisions</a:t>
            </a:r>
            <a:r>
              <a:rPr lang="de-DE" sz="1600" dirty="0" smtClean="0"/>
              <a:t> </a:t>
            </a:r>
            <a:r>
              <a:rPr lang="de-DE" sz="1600" dirty="0" err="1" smtClean="0"/>
              <a:t>that</a:t>
            </a:r>
            <a:r>
              <a:rPr lang="de-DE" sz="1600" dirty="0" smtClean="0"/>
              <a:t> </a:t>
            </a:r>
            <a:r>
              <a:rPr lang="de-DE" sz="1600" dirty="0" err="1" smtClean="0"/>
              <a:t>occur</a:t>
            </a:r>
            <a:r>
              <a:rPr lang="de-DE" sz="1600" dirty="0" smtClean="0"/>
              <a:t>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discussion</a:t>
            </a:r>
            <a:r>
              <a:rPr lang="de-DE" sz="1600" dirty="0" smtClean="0"/>
              <a:t>. </a:t>
            </a:r>
            <a:r>
              <a:rPr lang="de-DE" sz="1600" dirty="0" err="1" smtClean="0"/>
              <a:t>They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most</a:t>
            </a:r>
            <a:r>
              <a:rPr lang="de-DE" sz="1600" dirty="0" smtClean="0"/>
              <a:t> </a:t>
            </a:r>
            <a:r>
              <a:rPr lang="de-DE" sz="1600" dirty="0" err="1" smtClean="0"/>
              <a:t>often</a:t>
            </a:r>
            <a:r>
              <a:rPr lang="de-DE" sz="1600" dirty="0" smtClean="0"/>
              <a:t> </a:t>
            </a:r>
            <a:r>
              <a:rPr lang="de-DE" sz="1600" dirty="0" err="1" smtClean="0"/>
              <a:t>someone‘s</a:t>
            </a:r>
            <a:r>
              <a:rPr lang="de-DE" sz="1600" dirty="0" smtClean="0"/>
              <a:t> </a:t>
            </a:r>
            <a:r>
              <a:rPr lang="de-DE" sz="1600" dirty="0" err="1" smtClean="0"/>
              <a:t>vision</a:t>
            </a:r>
            <a:r>
              <a:rPr lang="de-DE" sz="1600" dirty="0" smtClean="0"/>
              <a:t> </a:t>
            </a:r>
            <a:r>
              <a:rPr lang="de-DE" sz="1600" dirty="0" err="1" smtClean="0"/>
              <a:t>or</a:t>
            </a:r>
            <a:r>
              <a:rPr lang="de-DE" sz="1600" dirty="0" smtClean="0"/>
              <a:t> </a:t>
            </a:r>
            <a:r>
              <a:rPr lang="de-DE" sz="1600" dirty="0" err="1" smtClean="0"/>
              <a:t>something</a:t>
            </a:r>
            <a:r>
              <a:rPr lang="de-DE" sz="1600" dirty="0" smtClean="0"/>
              <a:t> </a:t>
            </a:r>
            <a:r>
              <a:rPr lang="de-DE" sz="1600" dirty="0" err="1" smtClean="0"/>
              <a:t>new</a:t>
            </a:r>
            <a:r>
              <a:rPr lang="de-DE" sz="1600" dirty="0" smtClean="0"/>
              <a:t> </a:t>
            </a:r>
            <a:r>
              <a:rPr lang="de-DE" sz="1600" dirty="0" err="1" smtClean="0"/>
              <a:t>or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a </a:t>
            </a:r>
            <a:r>
              <a:rPr lang="de-DE" sz="1600" dirty="0" err="1" smtClean="0"/>
              <a:t>policy</a:t>
            </a:r>
            <a:r>
              <a:rPr lang="de-DE" sz="1600" dirty="0" smtClean="0"/>
              <a:t> </a:t>
            </a:r>
            <a:r>
              <a:rPr lang="de-DE" sz="1600" dirty="0" err="1" smtClean="0"/>
              <a:t>change</a:t>
            </a:r>
            <a:r>
              <a:rPr lang="de-DE" sz="1600" dirty="0" smtClean="0"/>
              <a:t>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600" b="1" dirty="0" err="1" smtClean="0"/>
              <a:t>claims</a:t>
            </a:r>
            <a:r>
              <a:rPr lang="de-DE" sz="1600" b="1" dirty="0" smtClean="0"/>
              <a:t> </a:t>
            </a:r>
            <a:r>
              <a:rPr lang="de-DE" sz="1600" b="1" dirty="0"/>
              <a:t>(pro </a:t>
            </a:r>
            <a:r>
              <a:rPr lang="de-DE" sz="1600" b="1" dirty="0" err="1"/>
              <a:t>claims</a:t>
            </a:r>
            <a:r>
              <a:rPr lang="de-DE" sz="1600" b="1" dirty="0"/>
              <a:t> / contra </a:t>
            </a:r>
            <a:r>
              <a:rPr lang="de-DE" sz="1600" b="1" dirty="0" err="1"/>
              <a:t>claims</a:t>
            </a:r>
            <a:r>
              <a:rPr lang="de-DE" sz="1600" b="1" dirty="0"/>
              <a:t>): </a:t>
            </a:r>
            <a:r>
              <a:rPr lang="de-DE" sz="1600" dirty="0" smtClean="0"/>
              <a:t>Pro </a:t>
            </a:r>
            <a:r>
              <a:rPr lang="de-DE" sz="1600" dirty="0" err="1" smtClean="0"/>
              <a:t>or</a:t>
            </a:r>
            <a:r>
              <a:rPr lang="de-DE" sz="1600" dirty="0" smtClean="0"/>
              <a:t> contra </a:t>
            </a:r>
            <a:r>
              <a:rPr lang="de-DE" sz="1600" dirty="0" err="1" smtClean="0"/>
              <a:t>stance</a:t>
            </a:r>
            <a:r>
              <a:rPr lang="de-DE" sz="1600" dirty="0" smtClean="0"/>
              <a:t> </a:t>
            </a:r>
            <a:r>
              <a:rPr lang="de-DE" sz="1600" dirty="0" err="1" smtClean="0"/>
              <a:t>toward</a:t>
            </a:r>
            <a:r>
              <a:rPr lang="de-DE" sz="1600" dirty="0" smtClean="0"/>
              <a:t> a </a:t>
            </a:r>
            <a:r>
              <a:rPr lang="de-DE" sz="1600" dirty="0" err="1" smtClean="0"/>
              <a:t>major</a:t>
            </a:r>
            <a:r>
              <a:rPr lang="de-DE" sz="1600" dirty="0" smtClean="0"/>
              <a:t> </a:t>
            </a:r>
            <a:r>
              <a:rPr lang="de-DE" sz="1600" dirty="0" err="1" smtClean="0"/>
              <a:t>position</a:t>
            </a:r>
            <a:r>
              <a:rPr lang="de-DE" sz="1600" dirty="0" smtClean="0"/>
              <a:t>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600" b="1" dirty="0" err="1" smtClean="0"/>
              <a:t>premises</a:t>
            </a:r>
            <a:r>
              <a:rPr lang="de-DE" sz="1600" dirty="0"/>
              <a:t>: </a:t>
            </a:r>
            <a:r>
              <a:rPr lang="de-DE" sz="1600" dirty="0" err="1" smtClean="0"/>
              <a:t>Reasons</a:t>
            </a:r>
            <a:r>
              <a:rPr lang="de-DE" sz="1600" dirty="0" smtClean="0"/>
              <a:t> </a:t>
            </a:r>
            <a:r>
              <a:rPr lang="de-DE" sz="1600" dirty="0" err="1" smtClean="0"/>
              <a:t>that</a:t>
            </a:r>
            <a:r>
              <a:rPr lang="de-DE" sz="1600" dirty="0" smtClean="0"/>
              <a:t> </a:t>
            </a:r>
            <a:r>
              <a:rPr lang="de-DE" sz="1600" dirty="0" err="1" smtClean="0"/>
              <a:t>attack</a:t>
            </a:r>
            <a:r>
              <a:rPr lang="de-DE" sz="1600" dirty="0" smtClean="0"/>
              <a:t> </a:t>
            </a:r>
            <a:r>
              <a:rPr lang="de-DE" sz="1600" dirty="0" err="1" smtClean="0"/>
              <a:t>or</a:t>
            </a:r>
            <a:r>
              <a:rPr lang="de-DE" sz="1600" dirty="0" smtClean="0"/>
              <a:t> </a:t>
            </a:r>
            <a:r>
              <a:rPr lang="de-DE" sz="1600" dirty="0" err="1" smtClean="0"/>
              <a:t>support</a:t>
            </a:r>
            <a:r>
              <a:rPr lang="de-DE" sz="1600" dirty="0" smtClean="0"/>
              <a:t> a </a:t>
            </a:r>
            <a:r>
              <a:rPr lang="de-DE" sz="1600" dirty="0" err="1" smtClean="0"/>
              <a:t>major</a:t>
            </a:r>
            <a:r>
              <a:rPr lang="de-DE" sz="1600" dirty="0" smtClean="0"/>
              <a:t> </a:t>
            </a:r>
            <a:r>
              <a:rPr lang="de-DE" sz="1600" dirty="0" err="1" smtClean="0"/>
              <a:t>position</a:t>
            </a:r>
            <a:r>
              <a:rPr lang="de-DE" sz="1600" dirty="0" smtClean="0"/>
              <a:t>, a </a:t>
            </a:r>
            <a:r>
              <a:rPr lang="de-DE" sz="1600" dirty="0" err="1" smtClean="0"/>
              <a:t>claim</a:t>
            </a:r>
            <a:r>
              <a:rPr lang="de-DE" sz="1600" dirty="0" smtClean="0"/>
              <a:t> </a:t>
            </a:r>
            <a:r>
              <a:rPr lang="de-DE" sz="1600" dirty="0" err="1" smtClean="0"/>
              <a:t>or</a:t>
            </a:r>
            <a:r>
              <a:rPr lang="de-DE" sz="1600" dirty="0" smtClean="0"/>
              <a:t> </a:t>
            </a:r>
            <a:r>
              <a:rPr lang="de-DE" sz="1600" dirty="0" err="1" smtClean="0"/>
              <a:t>another</a:t>
            </a:r>
            <a:r>
              <a:rPr lang="de-DE" sz="1600" dirty="0" smtClean="0"/>
              <a:t> </a:t>
            </a:r>
            <a:r>
              <a:rPr lang="de-DE" sz="1600" dirty="0" err="1" smtClean="0"/>
              <a:t>premise</a:t>
            </a:r>
            <a:r>
              <a:rPr lang="de-DE" sz="1600" dirty="0" smtClean="0"/>
              <a:t>.</a:t>
            </a:r>
            <a:endParaRPr lang="de-DE" sz="16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23708" y="4348261"/>
            <a:ext cx="11404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600" b="1" dirty="0" err="1"/>
              <a:t>major</a:t>
            </a:r>
            <a:r>
              <a:rPr lang="de-DE" sz="1600" b="1" dirty="0"/>
              <a:t> </a:t>
            </a:r>
            <a:r>
              <a:rPr lang="de-DE" sz="1600" b="1" dirty="0" err="1" smtClean="0"/>
              <a:t>position</a:t>
            </a:r>
            <a:r>
              <a:rPr lang="de-DE" sz="1600" dirty="0" smtClean="0"/>
              <a:t>: “</a:t>
            </a:r>
            <a:r>
              <a:rPr lang="en-US" sz="1600" dirty="0" smtClean="0"/>
              <a:t>We </a:t>
            </a:r>
            <a:r>
              <a:rPr lang="en-US" sz="1600" dirty="0"/>
              <a:t>hope that children’s playgrounds in the open-air space will be compatible with the </a:t>
            </a:r>
            <a:r>
              <a:rPr lang="en-US" sz="1600" dirty="0" err="1"/>
              <a:t>ThF</a:t>
            </a:r>
            <a:r>
              <a:rPr lang="en-US" sz="1600" dirty="0"/>
              <a:t> law in the </a:t>
            </a:r>
            <a:r>
              <a:rPr lang="en-US" sz="1600" dirty="0" smtClean="0"/>
              <a:t>future</a:t>
            </a:r>
            <a:r>
              <a:rPr lang="de-DE" sz="1600" dirty="0"/>
              <a:t>.</a:t>
            </a:r>
            <a:r>
              <a:rPr lang="de-DE" sz="1600" dirty="0" smtClean="0"/>
              <a:t>“</a:t>
            </a:r>
            <a:endParaRPr lang="en-US" sz="1600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600" b="1" dirty="0" err="1" smtClean="0"/>
              <a:t>claim</a:t>
            </a:r>
            <a:r>
              <a:rPr lang="de-DE" sz="1600" b="1" dirty="0" smtClean="0"/>
              <a:t>: </a:t>
            </a:r>
            <a:r>
              <a:rPr lang="de-DE" sz="1600" dirty="0"/>
              <a:t>“</a:t>
            </a:r>
            <a:r>
              <a:rPr lang="en-US" sz="1600" dirty="0"/>
              <a:t>I am rather critical of the creation of simple playgrounds even though I have children myself.</a:t>
            </a:r>
            <a:r>
              <a:rPr lang="de-DE" sz="1600" dirty="0" smtClean="0"/>
              <a:t>“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600" b="1" dirty="0" err="1" smtClean="0"/>
              <a:t>premise</a:t>
            </a:r>
            <a:r>
              <a:rPr lang="de-DE" sz="1600" dirty="0"/>
              <a:t>: “</a:t>
            </a:r>
            <a:r>
              <a:rPr lang="en-US" sz="1600" dirty="0"/>
              <a:t>As a father of two children I am missing one or two children’s playgrounds on the field.</a:t>
            </a:r>
            <a:r>
              <a:rPr lang="de-DE" sz="1600" dirty="0"/>
              <a:t>“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591436" y="1358427"/>
            <a:ext cx="11151029" cy="7608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Ultimately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modified</a:t>
            </a:r>
            <a:r>
              <a:rPr lang="de-DE" dirty="0" smtClean="0"/>
              <a:t> an </a:t>
            </a:r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fit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domain</a:t>
            </a:r>
            <a:r>
              <a:rPr lang="de-DE" dirty="0" smtClean="0"/>
              <a:t> online </a:t>
            </a:r>
            <a:r>
              <a:rPr lang="de-DE" dirty="0" err="1" smtClean="0"/>
              <a:t>participation</a:t>
            </a:r>
            <a:r>
              <a:rPr lang="de-DE" dirty="0" smtClean="0"/>
              <a:t> (</a:t>
            </a:r>
            <a:r>
              <a:rPr lang="de-DE" dirty="0" err="1" smtClean="0"/>
              <a:t>Liebeck</a:t>
            </a:r>
            <a:r>
              <a:rPr lang="de-DE" dirty="0" smtClean="0"/>
              <a:t> et al., 2016):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01650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Annotation </a:t>
            </a:r>
            <a:r>
              <a:rPr lang="de-DE" dirty="0" err="1" smtClean="0"/>
              <a:t>Process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de-DE" dirty="0" smtClean="0"/>
                  <a:t>Development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codebook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rules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based</a:t>
                </a:r>
                <a:r>
                  <a:rPr lang="de-DE" dirty="0" smtClean="0"/>
                  <a:t> on text </a:t>
                </a:r>
                <a:r>
                  <a:rPr lang="de-DE" dirty="0" err="1" smtClean="0"/>
                  <a:t>data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from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our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corpus</a:t>
                </a:r>
                <a:endParaRPr lang="de-DE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dirty="0" err="1" smtClean="0"/>
                  <a:t>Repeated</a:t>
                </a:r>
                <a:r>
                  <a:rPr lang="de-DE" dirty="0" smtClean="0"/>
                  <a:t> “</a:t>
                </a:r>
                <a:r>
                  <a:rPr lang="de-DE" dirty="0" err="1" smtClean="0"/>
                  <a:t>schooling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sessions</a:t>
                </a:r>
                <a:r>
                  <a:rPr lang="de-DE" dirty="0" smtClean="0"/>
                  <a:t>“ in </a:t>
                </a:r>
                <a:r>
                  <a:rPr lang="de-DE" dirty="0" err="1" smtClean="0"/>
                  <a:t>which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applied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codebook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our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corpus</a:t>
                </a:r>
                <a:r>
                  <a:rPr lang="de-DE" dirty="0" smtClean="0"/>
                  <a:t> and </a:t>
                </a:r>
                <a:r>
                  <a:rPr lang="de-DE" dirty="0" err="1" smtClean="0"/>
                  <a:t>improved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codebook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rules</a:t>
                </a:r>
                <a:endParaRPr lang="de-DE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dirty="0" smtClean="0"/>
                  <a:t>After multiple </a:t>
                </a:r>
                <a:r>
                  <a:rPr lang="de-DE" dirty="0" err="1" smtClean="0"/>
                  <a:t>schooling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sessions</a:t>
                </a:r>
                <a:r>
                  <a:rPr lang="de-DE" dirty="0" smtClean="0"/>
                  <a:t>:</a:t>
                </a:r>
              </a:p>
              <a:p>
                <a:pPr lvl="1"/>
                <a:r>
                  <a:rPr lang="de-DE" dirty="0" smtClean="0">
                    <a:solidFill>
                      <a:schemeClr val="tx1"/>
                    </a:solidFill>
                  </a:rPr>
                  <a:t>Calculation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of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inter-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annotator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agreement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on a subset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of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corpus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in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terms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of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Krippendorff‘s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unitized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alpha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de-DE" dirty="0" smtClean="0">
                    <a:solidFill>
                      <a:schemeClr val="tx1"/>
                    </a:solidFill>
                  </a:rPr>
                  <a:t> (Krippendorf, 2004) on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freely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assignable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spans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:</a:t>
                </a:r>
              </a:p>
              <a:p>
                <a:pPr lvl="2"/>
                <a:r>
                  <a:rPr lang="de-DE" dirty="0" smtClean="0">
                    <a:solidFill>
                      <a:schemeClr val="tx1"/>
                    </a:solidFill>
                  </a:rPr>
                  <a:t>First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annotation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study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in 2016: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𝑈</m:t>
                        </m:r>
                      </m:sub>
                    </m:sSub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de-DE" dirty="0" smtClean="0">
                    <a:solidFill>
                      <a:schemeClr val="tx1"/>
                    </a:solidFill>
                  </a:rPr>
                  <a:t> 78%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with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three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annotators</a:t>
                </a:r>
                <a:endParaRPr lang="de-DE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de-DE" dirty="0" smtClean="0">
                    <a:solidFill>
                      <a:schemeClr val="tx1"/>
                    </a:solidFill>
                  </a:rPr>
                  <a:t>Second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annotation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study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in 2017: 5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annotators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,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agreement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&gt; 70%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for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almost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all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of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our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variables</a:t>
                </a:r>
                <a:endParaRPr lang="de-DE" dirty="0" smtClean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dirty="0" smtClean="0"/>
                  <a:t>Annotation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whole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corpus</a:t>
                </a:r>
                <a:endParaRPr lang="de-DE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dirty="0" err="1" smtClean="0"/>
                  <a:t>Extraction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annotations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from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annotation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tool‘s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format</a:t>
                </a:r>
                <a:r>
                  <a:rPr lang="de-DE" dirty="0" smtClean="0"/>
                  <a:t> and </a:t>
                </a:r>
                <a:r>
                  <a:rPr lang="de-DE" dirty="0" err="1" smtClean="0"/>
                  <a:t>conversion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our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own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formats</a:t>
                </a:r>
                <a:r>
                  <a:rPr lang="de-DE" dirty="0" smtClean="0"/>
                  <a:t>, e.g., JSON </a:t>
                </a:r>
                <a:r>
                  <a:rPr lang="de-DE" dirty="0" err="1" smtClean="0"/>
                  <a:t>or</a:t>
                </a:r>
                <a:r>
                  <a:rPr lang="de-DE" dirty="0" smtClean="0"/>
                  <a:t> Excel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75" t="-11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master_Fortschrittskolle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äsentation1" id="{2869F1DA-1230-4A27-AD04-2EE99E71540A}" vid="{5DAAF93D-02A2-44A1-8603-133A169AED06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1120</Words>
  <Application>Microsoft Office PowerPoint</Application>
  <PresentationFormat>Benutzerdefiniert</PresentationFormat>
  <Paragraphs>185</Paragraphs>
  <Slides>16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Folienmaster_Fortschrittskolleg</vt:lpstr>
      <vt:lpstr>(Automated) Text Analysis of German Online Participation Projects with an Interdisciplinary Approach from Computer Science and Communication and Media Studies</vt:lpstr>
      <vt:lpstr>Introduction Online Participation</vt:lpstr>
      <vt:lpstr>Online Participation Corpora</vt:lpstr>
      <vt:lpstr>Online Participation Corpora</vt:lpstr>
      <vt:lpstr>Our Interdisciplinary Team</vt:lpstr>
      <vt:lpstr>Annotated variables</vt:lpstr>
      <vt:lpstr>Argument Mining</vt:lpstr>
      <vt:lpstr>Argument Mining</vt:lpstr>
      <vt:lpstr>Annotation Process</vt:lpstr>
      <vt:lpstr>Technology</vt:lpstr>
      <vt:lpstr>Technology</vt:lpstr>
      <vt:lpstr>Technology</vt:lpstr>
      <vt:lpstr>Machine Learning</vt:lpstr>
      <vt:lpstr>Advantages and Problems of Interdisciplinary Teams</vt:lpstr>
      <vt:lpstr>Questions?</vt:lpstr>
      <vt:lpstr>Images 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2018-07-05T06:07:14Z</dcterms:created>
  <dcterms:modified xsi:type="dcterms:W3CDTF">2018-07-06T09:11:26Z</dcterms:modified>
</cp:coreProperties>
</file>